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49" r:id="rId2"/>
    <p:sldId id="373" r:id="rId3"/>
    <p:sldId id="302" r:id="rId4"/>
    <p:sldId id="303" r:id="rId5"/>
    <p:sldId id="305" r:id="rId6"/>
    <p:sldId id="306" r:id="rId7"/>
    <p:sldId id="348" r:id="rId8"/>
    <p:sldId id="309" r:id="rId9"/>
    <p:sldId id="310" r:id="rId10"/>
    <p:sldId id="37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36" r:id="rId19"/>
    <p:sldId id="321" r:id="rId20"/>
    <p:sldId id="354" r:id="rId21"/>
    <p:sldId id="355" r:id="rId22"/>
    <p:sldId id="356" r:id="rId23"/>
    <p:sldId id="358" r:id="rId24"/>
    <p:sldId id="359" r:id="rId25"/>
    <p:sldId id="360" r:id="rId26"/>
    <p:sldId id="370" r:id="rId27"/>
    <p:sldId id="37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7">
          <p15:clr>
            <a:srgbClr val="A4A3A4"/>
          </p15:clr>
        </p15:guide>
        <p15:guide id="2" orient="horz" pos="1009">
          <p15:clr>
            <a:srgbClr val="A4A3A4"/>
          </p15:clr>
        </p15:guide>
        <p15:guide id="3" pos="301">
          <p15:clr>
            <a:srgbClr val="A4A3A4"/>
          </p15:clr>
        </p15:guide>
        <p15:guide id="4" pos="4627">
          <p15:clr>
            <a:srgbClr val="A4A3A4"/>
          </p15:clr>
        </p15:guide>
        <p15:guide id="5" pos="5230">
          <p15:clr>
            <a:srgbClr val="A4A3A4"/>
          </p15:clr>
        </p15:guide>
        <p15:guide id="6" orient="horz" pos="3932">
          <p15:clr>
            <a:srgbClr val="A4A3A4"/>
          </p15:clr>
        </p15:guide>
        <p15:guide id="7" orient="horz" pos="824">
          <p15:clr>
            <a:srgbClr val="A4A3A4"/>
          </p15:clr>
        </p15:guide>
        <p15:guide id="8" pos="2896">
          <p15:clr>
            <a:srgbClr val="A4A3A4"/>
          </p15:clr>
        </p15:guide>
        <p15:guide id="9" pos="47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833"/>
    <a:srgbClr val="7B527A"/>
    <a:srgbClr val="B9B309"/>
    <a:srgbClr val="00395A"/>
    <a:srgbClr val="655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6" autoAdjust="0"/>
    <p:restoredTop sz="88716" autoAdjust="0"/>
  </p:normalViewPr>
  <p:slideViewPr>
    <p:cSldViewPr snapToGrid="0" snapToObjects="1" showGuides="1">
      <p:cViewPr varScale="1">
        <p:scale>
          <a:sx n="64" d="100"/>
          <a:sy n="64" d="100"/>
        </p:scale>
        <p:origin x="1734" y="72"/>
      </p:cViewPr>
      <p:guideLst>
        <p:guide orient="horz" pos="3827"/>
        <p:guide orient="horz" pos="1009"/>
        <p:guide pos="301"/>
        <p:guide pos="4627"/>
        <p:guide pos="5230"/>
        <p:guide orient="horz" pos="3932"/>
        <p:guide orient="horz" pos="824"/>
        <p:guide pos="2896"/>
        <p:guide pos="47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D619D-A9EE-BE49-824B-6B6F61A7A3D7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55BF4-74DA-E44F-8EB5-AFDB96DE9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5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5BF4-74DA-E44F-8EB5-AFDB96DE9E2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63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Ideally </a:t>
            </a:r>
            <a:r>
              <a:rPr lang="en-US" dirty="0" err="1"/>
              <a:t>Megalac</a:t>
            </a:r>
            <a:r>
              <a:rPr lang="en-US" dirty="0"/>
              <a:t> should be incorporated into the ration over a few days to help </a:t>
            </a:r>
            <a:r>
              <a:rPr lang="en-US" dirty="0" err="1"/>
              <a:t>acclimatise</a:t>
            </a:r>
            <a:r>
              <a:rPr lang="en-US" dirty="0"/>
              <a:t> the animal to the new ingredient.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5BF4-74DA-E44F-8EB5-AFDB96DE9E2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82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5BF4-74DA-E44F-8EB5-AFDB96DE9E2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37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800" b="0" dirty="0" err="1"/>
              <a:t>Piantoni</a:t>
            </a:r>
            <a:r>
              <a:rPr lang="en-GB" sz="800" b="0" dirty="0"/>
              <a:t> et al., 2013 – JDS 96, 7143. Michigan State University.</a:t>
            </a:r>
          </a:p>
          <a:p>
            <a:endParaRPr lang="en-GB" sz="800" b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Prilled</a:t>
            </a:r>
            <a:r>
              <a:rPr lang="en-GB" sz="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FFA supplement: 99% C16:0 - added at 2% of diet DM, replacing 2% of soy hulls in the control diet.</a:t>
            </a:r>
            <a:endParaRPr lang="en-GB" sz="800" b="0" dirty="0"/>
          </a:p>
          <a:p>
            <a:endParaRPr lang="en-GB" sz="800" b="0" dirty="0"/>
          </a:p>
          <a:p>
            <a:r>
              <a:rPr lang="en-GB" sz="800" b="0" dirty="0"/>
              <a:t>32 cows. 151 DIM. Crossover design. Milk yield</a:t>
            </a:r>
            <a:r>
              <a:rPr lang="en-GB" sz="800" b="0" baseline="0" dirty="0"/>
              <a:t> 34.5 to 66.3 kg/d. Assigned to treatment within approx. 5 kg milk levels.  Two x 21-d treatment periods.</a:t>
            </a:r>
          </a:p>
          <a:p>
            <a:r>
              <a:rPr lang="en-GB" sz="800" b="0" baseline="0" dirty="0"/>
              <a:t>Diets formulated to meet requirements of the average cow in the group.</a:t>
            </a:r>
          </a:p>
          <a:p>
            <a:r>
              <a:rPr lang="en-GB" sz="800" b="0" baseline="0" dirty="0"/>
              <a:t>Diets – 20% NDF, 29% starch. Fat 2.5 vs 4.5%.</a:t>
            </a:r>
          </a:p>
          <a:p>
            <a:endParaRPr lang="en-GB" sz="800" b="0" baseline="0" dirty="0"/>
          </a:p>
          <a:p>
            <a:r>
              <a:rPr lang="en-GB" sz="800" b="0" baseline="0" dirty="0"/>
              <a:t>C16 supplement intake = 556 g/d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5BF4-74DA-E44F-8EB5-AFDB96DE9E2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0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ADSA 2015 - W340 Effects of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prill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size of a palmitic acid-enriched fat supplement on yield of milk and milk components and nutrient digestibility of dairy cows.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Jonas De Souza*, Joshua L.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Garver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Courtney L.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Preseault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Adam L. Lock, 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Michigan State University, East Lansing, MI.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 Anim. Sci. Vol. 93, Suppl. s3/J. Dairy Sci. Vol. 98, Suppl. 2</a:t>
            </a: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Palmitic acid-enriched fat supplement (PA; 85% C16:0).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 Holstein cows (120 ± 44 DIM) were randomly assigned to treatment sequence in a 4 × 4 Latin square design.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Treatments were a control diet (CON; no added PA), or 2.0% PA.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 replaced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soyhulls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ration. </a:t>
            </a: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Periods were 21 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5BF4-74DA-E44F-8EB5-AFDB96DE9E2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53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800" dirty="0"/>
              <a:t>High</a:t>
            </a:r>
            <a:r>
              <a:rPr lang="en-GB" sz="800" baseline="0" dirty="0"/>
              <a:t> melting point fatty acids only – hard fats.</a:t>
            </a:r>
          </a:p>
          <a:p>
            <a:r>
              <a:rPr lang="en-GB" sz="800" baseline="0" dirty="0"/>
              <a:t>No rumen-active fatty acids so safe product from rumen perspective.</a:t>
            </a:r>
          </a:p>
          <a:p>
            <a:r>
              <a:rPr lang="en-GB" sz="800" baseline="0" dirty="0"/>
              <a:t>Taking out the soft (unsaturated) fatty acids</a:t>
            </a:r>
            <a:r>
              <a:rPr lang="en-GB" sz="800" dirty="0"/>
              <a:t> results in a more stable product with less risk of oxidation.</a:t>
            </a:r>
          </a:p>
          <a:p>
            <a:r>
              <a:rPr lang="en-GB" sz="800" dirty="0"/>
              <a:t>No other product of this formulation on the market (that I’m aware of) – our unique</a:t>
            </a:r>
            <a:r>
              <a:rPr lang="en-GB" sz="800" baseline="0" dirty="0"/>
              <a:t> formulation to improve the high-C16 offering. </a:t>
            </a:r>
            <a:endParaRPr lang="en-GB" sz="800" dirty="0"/>
          </a:p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F916D-D725-4BCB-8E0E-8FA6F402365D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48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Bergafat figures taken from some of their literature.</a:t>
            </a:r>
          </a:p>
          <a:p>
            <a:r>
              <a:rPr lang="en-GB" dirty="0"/>
              <a:t>Key differences</a:t>
            </a:r>
            <a:r>
              <a:rPr lang="en-GB" baseline="0" dirty="0"/>
              <a:t> – we have a tight spec – others are subject to fairly large variability.</a:t>
            </a:r>
          </a:p>
          <a:p>
            <a:r>
              <a:rPr lang="en-GB" baseline="0" dirty="0"/>
              <a:t>No soft fatty acids in Megafat 88 – no rumen-active fatty acids.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F916D-D725-4BCB-8E0E-8FA6F402365D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580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Concentrates the high-C16 fatty acids that customers typically buy this type of product for.</a:t>
            </a:r>
          </a:p>
          <a:p>
            <a:r>
              <a:rPr lang="en-GB" dirty="0"/>
              <a:t>Why buy a product with up to 20% non-target FA when you can buy the C16 in concentrated form that you actually want.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F916D-D725-4BCB-8E0E-8FA6F402365D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474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5BF4-74DA-E44F-8EB5-AFDB96DE9E2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36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Change</a:t>
            </a:r>
            <a:r>
              <a:rPr lang="en-GB" baseline="0" dirty="0"/>
              <a:t> all content to colour of previous slide-cant show whole bottle or need to show 100% on axis and then fill accordingly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5BF4-74DA-E44F-8EB5-AFDB96DE9E2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06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5BF4-74DA-E44F-8EB5-AFDB96DE9E2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61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Again need to adjust scale to</a:t>
            </a:r>
            <a:r>
              <a:rPr lang="en-GB" baseline="0" dirty="0"/>
              <a:t> give 100% on axis or not show top of batteries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5BF4-74DA-E44F-8EB5-AFDB96DE9E2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64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5BF4-74DA-E44F-8EB5-AFDB96DE9E2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61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in blue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5BF4-74DA-E44F-8EB5-AFDB96DE9E2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18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in blue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5BF4-74DA-E44F-8EB5-AFDB96DE9E2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blue bars  as previous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5BF4-74DA-E44F-8EB5-AFDB96DE9E2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27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University farm</a:t>
            </a:r>
            <a:r>
              <a:rPr lang="en-GB" baseline="0" dirty="0"/>
              <a:t> had a fertility problem as is indicated by the low data in the control group.</a:t>
            </a:r>
          </a:p>
          <a:p>
            <a:endParaRPr lang="en-GB" baseline="0" dirty="0"/>
          </a:p>
          <a:p>
            <a:r>
              <a:rPr lang="en-GB" baseline="0" dirty="0"/>
              <a:t>Adding Megalac improved 100-day in-calf rate and 200-d not-in-calf rate significantly.</a:t>
            </a:r>
          </a:p>
          <a:p>
            <a:endParaRPr lang="en-GB" baseline="0" dirty="0"/>
          </a:p>
          <a:p>
            <a:r>
              <a:rPr lang="en-GB" baseline="0" dirty="0"/>
              <a:t>Calving to conception rate was reduced numerically by 19 days – this difference did not reach statistical significance but demonstrates a strong trend.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5BF4-74DA-E44F-8EB5-AFDB96DE9E2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1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92"/>
            <a:ext cx="9144000" cy="6845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27579"/>
            <a:ext cx="7772400" cy="650787"/>
          </a:xfrm>
        </p:spPr>
        <p:txBody>
          <a:bodyPr lIns="0" tIns="0" rIns="0" bIns="0" anchor="t" anchorCtr="0">
            <a:normAutofit/>
          </a:bodyPr>
          <a:lstStyle>
            <a:lvl1pPr algn="l">
              <a:defRPr sz="3000">
                <a:solidFill>
                  <a:srgbClr val="00395A"/>
                </a:solidFill>
                <a:latin typeface="FS Clerkenwell"/>
                <a:cs typeface="FS Clerkenwel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994937"/>
            <a:ext cx="7772400" cy="526653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</a:schemeClr>
                </a:solidFill>
                <a:latin typeface="FS Clerkenwell"/>
                <a:cs typeface="FS Clerkenwel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8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9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>
          <a:xfrm>
            <a:off x="457200" y="8475134"/>
            <a:ext cx="2133600" cy="486833"/>
          </a:xfrm>
          <a:prstGeom prst="rect">
            <a:avLst/>
          </a:prstGeom>
          <a:effectLst/>
        </p:spPr>
        <p:txBody>
          <a:bodyPr/>
          <a:lstStyle/>
          <a:p>
            <a:fld id="{E8FD0B7A-F5DD-4F40-B4CB-3B2C354B893A}" type="datetimeFigureOut">
              <a:rPr lang="en-US" smtClean="0">
                <a:effectLst/>
              </a:rPr>
              <a:pPr/>
              <a:t>10/20/2016</a:t>
            </a:fld>
            <a:endParaRPr lang="en-US">
              <a:effectLst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>
          <a:xfrm>
            <a:off x="3124200" y="8475134"/>
            <a:ext cx="2895600" cy="486833"/>
          </a:xfrm>
          <a:prstGeom prst="rect">
            <a:avLst/>
          </a:prstGeom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xfrm>
            <a:off x="6553200" y="8475134"/>
            <a:ext cx="2133600" cy="486833"/>
          </a:xfrm>
          <a:prstGeom prst="rect">
            <a:avLst/>
          </a:prstGeom>
          <a:effectLst/>
        </p:spPr>
        <p:txBody>
          <a:bodyPr/>
          <a:lstStyle/>
          <a:p>
            <a:fld id="{93AE1883-0942-4AA3-9DB2-9C7C3A0314B1}" type="slidenum">
              <a:rPr lang="en-US" smtClean="0">
                <a:effectLst/>
              </a:rPr>
              <a:pPr/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02433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ne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39" y="167065"/>
            <a:ext cx="8845296" cy="11338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9541"/>
            <a:ext cx="8229600" cy="111549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4069"/>
            <a:ext cx="8229600" cy="41427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7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FS Clerkenwell"/>
          <a:ea typeface="+mj-ea"/>
          <a:cs typeface="FS Clerkenwell"/>
        </a:defRPr>
      </a:lvl1pPr>
    </p:titleStyle>
    <p:bodyStyle>
      <a:lvl1pPr marL="177800" indent="-17780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kern="1200">
          <a:solidFill>
            <a:srgbClr val="655C59"/>
          </a:solidFill>
          <a:latin typeface="+mn-lt"/>
          <a:ea typeface="+mn-ea"/>
          <a:cs typeface="+mn-cs"/>
        </a:defRPr>
      </a:lvl1pPr>
      <a:lvl2pPr marL="355600" indent="-17780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kern="1200">
          <a:solidFill>
            <a:srgbClr val="655C59"/>
          </a:solidFill>
          <a:latin typeface="+mn-lt"/>
          <a:ea typeface="+mn-ea"/>
          <a:cs typeface="+mn-cs"/>
        </a:defRPr>
      </a:lvl2pPr>
      <a:lvl3pPr marL="541338" indent="-18573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kern="1200">
          <a:solidFill>
            <a:srgbClr val="655C59"/>
          </a:solidFill>
          <a:latin typeface="+mn-lt"/>
          <a:ea typeface="+mn-ea"/>
          <a:cs typeface="+mn-cs"/>
        </a:defRPr>
      </a:lvl3pPr>
      <a:lvl4pPr marL="719138" indent="-17780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kern="1200">
          <a:solidFill>
            <a:srgbClr val="655C59"/>
          </a:solidFill>
          <a:latin typeface="+mn-lt"/>
          <a:ea typeface="+mn-ea"/>
          <a:cs typeface="+mn-cs"/>
        </a:defRPr>
      </a:lvl4pPr>
      <a:lvl5pPr marL="896938" indent="-17780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kern="1200">
          <a:solidFill>
            <a:srgbClr val="655C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3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4458879"/>
            <a:ext cx="7772400" cy="10627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Защищенный ЖИР как незаменимый альтернативный источник энергии в кормлении высокопродуктивных коров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12" y="5693790"/>
            <a:ext cx="2886374" cy="10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29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Megalac</a:t>
            </a:r>
            <a:r>
              <a:rPr lang="en-GB" dirty="0"/>
              <a:t> ‘V’ </a:t>
            </a:r>
            <a:r>
              <a:rPr lang="ru-RU" dirty="0"/>
              <a:t>– другие соли кальция 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681393"/>
              </p:ext>
            </p:extLst>
          </p:nvPr>
        </p:nvGraphicFramePr>
        <p:xfrm>
          <a:off x="1112366" y="1526659"/>
          <a:ext cx="7192649" cy="493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5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1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882">
                <a:tc gridSpan="2">
                  <a:txBody>
                    <a:bodyPr/>
                    <a:lstStyle/>
                    <a:p>
                      <a:r>
                        <a:rPr lang="en-GB" dirty="0" err="1"/>
                        <a:t>Megalac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Другие</a:t>
                      </a:r>
                      <a:r>
                        <a:rPr lang="ru-RU" baseline="0" dirty="0"/>
                        <a:t> типичные соли кальция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882">
                <a:tc>
                  <a:txBody>
                    <a:bodyPr/>
                    <a:lstStyle/>
                    <a:p>
                      <a:r>
                        <a:rPr lang="ru-RU" dirty="0"/>
                        <a:t>Жирные кислоты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Жирные кислоты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882">
                <a:tc>
                  <a:txBody>
                    <a:bodyPr/>
                    <a:lstStyle/>
                    <a:p>
                      <a:r>
                        <a:rPr lang="en-GB" dirty="0"/>
                        <a:t>C16:0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C16:0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882">
                <a:tc>
                  <a:txBody>
                    <a:bodyPr/>
                    <a:lstStyle/>
                    <a:p>
                      <a:r>
                        <a:rPr lang="en-GB" dirty="0"/>
                        <a:t>C18:0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C18:0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882">
                <a:tc>
                  <a:txBody>
                    <a:bodyPr/>
                    <a:lstStyle/>
                    <a:p>
                      <a:r>
                        <a:rPr lang="en-GB" dirty="0"/>
                        <a:t>C18:1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C18:1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882">
                <a:tc>
                  <a:txBody>
                    <a:bodyPr/>
                    <a:lstStyle/>
                    <a:p>
                      <a:r>
                        <a:rPr lang="en-GB" dirty="0"/>
                        <a:t>C18:2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C18:2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882">
                <a:tc gridSpan="2">
                  <a:txBody>
                    <a:bodyPr/>
                    <a:lstStyle/>
                    <a:p>
                      <a:r>
                        <a:rPr lang="ru-RU" dirty="0"/>
                        <a:t>Измеренная МЭ =</a:t>
                      </a:r>
                      <a:r>
                        <a:rPr lang="en-GB" dirty="0"/>
                        <a:t> 33.3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Мдж</a:t>
                      </a:r>
                      <a:r>
                        <a:rPr lang="ru-RU" dirty="0"/>
                        <a:t>/кг. сухого</a:t>
                      </a:r>
                      <a:r>
                        <a:rPr lang="ru-RU" baseline="0" dirty="0"/>
                        <a:t> вещества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Измеренная МЭ =</a:t>
                      </a:r>
                      <a:r>
                        <a:rPr lang="en-GB" dirty="0"/>
                        <a:t> </a:t>
                      </a:r>
                      <a:r>
                        <a:rPr lang="ru-RU" dirty="0"/>
                        <a:t>29,97 </a:t>
                      </a:r>
                      <a:r>
                        <a:rPr lang="ru-RU" dirty="0" err="1"/>
                        <a:t>Мдж</a:t>
                      </a:r>
                      <a:r>
                        <a:rPr lang="ru-RU" dirty="0"/>
                        <a:t>/кг. сухого</a:t>
                      </a:r>
                      <a:r>
                        <a:rPr lang="ru-RU" baseline="0" dirty="0"/>
                        <a:t> вещества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882">
                <a:tc gridSpan="2">
                  <a:txBody>
                    <a:bodyPr/>
                    <a:lstStyle/>
                    <a:p>
                      <a:r>
                        <a:rPr lang="ru-RU" dirty="0"/>
                        <a:t>Измеренная доза, оказывающая негативное воздействие</a:t>
                      </a:r>
                      <a:r>
                        <a:rPr lang="en-GB" dirty="0"/>
                        <a:t> 27.3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Мдж</a:t>
                      </a:r>
                      <a:r>
                        <a:rPr lang="en-GB" dirty="0"/>
                        <a:t>/</a:t>
                      </a:r>
                      <a:r>
                        <a:rPr lang="ru-RU" dirty="0"/>
                        <a:t>кг. СВ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Заявленная доза, оказывающая негативное воздействие</a:t>
                      </a:r>
                      <a:r>
                        <a:rPr lang="en-GB" dirty="0"/>
                        <a:t> 24.57 </a:t>
                      </a:r>
                      <a:r>
                        <a:rPr lang="ru-RU" dirty="0" err="1"/>
                        <a:t>Мдж</a:t>
                      </a:r>
                      <a:r>
                        <a:rPr lang="en-GB" dirty="0"/>
                        <a:t>/</a:t>
                      </a:r>
                      <a:r>
                        <a:rPr lang="ru-RU" dirty="0"/>
                        <a:t>кг. СВ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54" y="6135675"/>
            <a:ext cx="1433384" cy="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24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Megalac</a:t>
            </a:r>
            <a:r>
              <a:rPr lang="en-US" dirty="0"/>
              <a:t> </a:t>
            </a:r>
            <a:r>
              <a:rPr lang="ru-RU" dirty="0"/>
              <a:t>увеличивает надои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Increased Milk Yiel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86" y="1594069"/>
            <a:ext cx="7376259" cy="4231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02" y="6226293"/>
            <a:ext cx="1433384" cy="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7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Megalac</a:t>
            </a:r>
            <a:r>
              <a:rPr lang="en-GB" dirty="0"/>
              <a:t> </a:t>
            </a:r>
            <a:r>
              <a:rPr lang="ru-RU" dirty="0"/>
              <a:t>повышает фертильность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ru-RU" dirty="0"/>
              <a:t>Повышает уровень энергии</a:t>
            </a:r>
            <a:endParaRPr lang="en-GB" dirty="0"/>
          </a:p>
          <a:p>
            <a:pPr lvl="0">
              <a:lnSpc>
                <a:spcPct val="140000"/>
              </a:lnSpc>
              <a:spcAft>
                <a:spcPts val="600"/>
              </a:spcAft>
            </a:pPr>
            <a:r>
              <a:rPr lang="ru-RU" dirty="0"/>
              <a:t>Улучшает состояние тела</a:t>
            </a:r>
            <a:endParaRPr lang="en-GB" dirty="0"/>
          </a:p>
          <a:p>
            <a:pPr lvl="0">
              <a:lnSpc>
                <a:spcPct val="140000"/>
              </a:lnSpc>
              <a:spcAft>
                <a:spcPts val="600"/>
              </a:spcAft>
            </a:pPr>
            <a:r>
              <a:rPr lang="ru-RU" dirty="0"/>
              <a:t>Повышает содержание прогестерона</a:t>
            </a:r>
            <a:endParaRPr lang="en-GB" dirty="0"/>
          </a:p>
          <a:p>
            <a:pPr lvl="0">
              <a:lnSpc>
                <a:spcPct val="140000"/>
              </a:lnSpc>
              <a:spcAft>
                <a:spcPts val="600"/>
              </a:spcAft>
            </a:pPr>
            <a:r>
              <a:rPr lang="ru-RU" dirty="0"/>
              <a:t>Улучшает качество яйцеклеток</a:t>
            </a:r>
            <a:endParaRPr lang="en-GB" dirty="0"/>
          </a:p>
          <a:p>
            <a:pPr lvl="0">
              <a:lnSpc>
                <a:spcPct val="140000"/>
              </a:lnSpc>
              <a:spcAft>
                <a:spcPts val="600"/>
              </a:spcAft>
            </a:pPr>
            <a:r>
              <a:rPr lang="ru-RU" dirty="0"/>
              <a:t>Повышает процент успешного </a:t>
            </a:r>
          </a:p>
          <a:p>
            <a:pPr lvl="0">
              <a:lnSpc>
                <a:spcPct val="140000"/>
              </a:lnSpc>
              <a:spcAft>
                <a:spcPts val="600"/>
              </a:spcAft>
              <a:buNone/>
            </a:pPr>
            <a:r>
              <a:rPr lang="ru-RU" dirty="0"/>
              <a:t>осеменения</a:t>
            </a:r>
            <a:endParaRPr lang="en-GB" dirty="0"/>
          </a:p>
        </p:txBody>
      </p:sp>
      <p:pic>
        <p:nvPicPr>
          <p:cNvPr id="5" name="Picture 4" descr="calf-pi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377" y="1554163"/>
            <a:ext cx="2848055" cy="4087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376" y="1554162"/>
            <a:ext cx="2848054" cy="4087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377" y="1554163"/>
            <a:ext cx="2848054" cy="4087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02" y="6226293"/>
            <a:ext cx="1433384" cy="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2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Улучшенная кондиция тела</a:t>
            </a:r>
            <a:r>
              <a:rPr lang="en-GB" dirty="0"/>
              <a:t>–</a:t>
            </a:r>
            <a:r>
              <a:rPr lang="ru-RU" dirty="0"/>
              <a:t> повышенное количество зачатий</a:t>
            </a:r>
            <a:endParaRPr lang="en-US" dirty="0"/>
          </a:p>
        </p:txBody>
      </p:sp>
      <p:sp>
        <p:nvSpPr>
          <p:cNvPr id="5" name="Text Box 71"/>
          <p:cNvSpPr txBox="1">
            <a:spLocks noChangeArrowheads="1"/>
          </p:cNvSpPr>
          <p:nvPr/>
        </p:nvSpPr>
        <p:spPr bwMode="auto">
          <a:xfrm>
            <a:off x="7500332" y="5337616"/>
            <a:ext cx="1643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000" i="1" dirty="0">
                <a:solidFill>
                  <a:srgbClr val="655C59"/>
                </a:solidFill>
                <a:latin typeface="+mn-lt"/>
              </a:rPr>
              <a:t>From </a:t>
            </a:r>
            <a:br>
              <a:rPr lang="en-GB" sz="1000" i="1" dirty="0">
                <a:solidFill>
                  <a:srgbClr val="655C59"/>
                </a:solidFill>
                <a:latin typeface="+mn-lt"/>
              </a:rPr>
            </a:br>
            <a:r>
              <a:rPr lang="en-GB" sz="1000" i="1" dirty="0" err="1">
                <a:solidFill>
                  <a:srgbClr val="655C59"/>
                </a:solidFill>
                <a:latin typeface="+mn-lt"/>
              </a:rPr>
              <a:t>Garnsworthy</a:t>
            </a:r>
            <a:r>
              <a:rPr lang="en-GB" sz="1000" i="1" dirty="0">
                <a:solidFill>
                  <a:srgbClr val="655C59"/>
                </a:solidFill>
                <a:latin typeface="+mn-lt"/>
              </a:rPr>
              <a:t> (2007),</a:t>
            </a:r>
            <a:br>
              <a:rPr lang="en-GB" sz="1000" i="1" dirty="0">
                <a:solidFill>
                  <a:srgbClr val="655C59"/>
                </a:solidFill>
                <a:latin typeface="+mn-lt"/>
              </a:rPr>
            </a:br>
            <a:r>
              <a:rPr lang="en-GB" sz="1000" i="1" dirty="0">
                <a:solidFill>
                  <a:srgbClr val="655C59"/>
                </a:solidFill>
                <a:latin typeface="+mn-lt"/>
              </a:rPr>
              <a:t> Butler (2004)</a:t>
            </a:r>
            <a:endParaRPr lang="en-US" sz="1000" i="1" dirty="0">
              <a:solidFill>
                <a:srgbClr val="655C59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59" y="1504336"/>
            <a:ext cx="6328822" cy="4540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02" y="6226293"/>
            <a:ext cx="1433384" cy="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7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Улучшенная кондиция тела</a:t>
            </a:r>
            <a:r>
              <a:rPr lang="en-GB" dirty="0"/>
              <a:t>–</a:t>
            </a:r>
            <a:r>
              <a:rPr lang="ru-RU" dirty="0"/>
              <a:t> улучшенная овуляция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22" y="1622323"/>
            <a:ext cx="7664807" cy="4409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02" y="6226293"/>
            <a:ext cx="1433384" cy="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36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Прогестерон </a:t>
            </a:r>
            <a:r>
              <a:rPr lang="en-GB" dirty="0"/>
              <a:t>– </a:t>
            </a:r>
            <a:r>
              <a:rPr lang="ru-RU" dirty="0"/>
              <a:t>ключевой гормон для зачатия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Приблизительно </a:t>
            </a:r>
            <a:r>
              <a:rPr lang="en-US" dirty="0"/>
              <a:t>25% </a:t>
            </a:r>
            <a:r>
              <a:rPr lang="ru-RU" dirty="0"/>
              <a:t>коров подвержены риску неудачного зачатия из-за нехватки прогестерона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60" y="2365375"/>
            <a:ext cx="6398530" cy="3623715"/>
          </a:xfrm>
          <a:prstGeom prst="rect">
            <a:avLst/>
          </a:prstGeom>
        </p:spPr>
      </p:pic>
      <p:sp>
        <p:nvSpPr>
          <p:cNvPr id="6" name="Text Box 71"/>
          <p:cNvSpPr txBox="1">
            <a:spLocks noChangeArrowheads="1"/>
          </p:cNvSpPr>
          <p:nvPr/>
        </p:nvSpPr>
        <p:spPr bwMode="auto">
          <a:xfrm>
            <a:off x="457200" y="5775040"/>
            <a:ext cx="263585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000" i="1" dirty="0" err="1">
                <a:solidFill>
                  <a:srgbClr val="655C59"/>
                </a:solidFill>
                <a:latin typeface="+mn-lt"/>
              </a:rPr>
              <a:t>Garnsworthy</a:t>
            </a:r>
            <a:r>
              <a:rPr lang="en-GB" sz="1000" i="1" dirty="0">
                <a:solidFill>
                  <a:srgbClr val="655C59"/>
                </a:solidFill>
                <a:latin typeface="+mn-lt"/>
              </a:rPr>
              <a:t> et al. (2008)</a:t>
            </a:r>
            <a:endParaRPr lang="en-US" sz="1000" i="1" dirty="0">
              <a:solidFill>
                <a:srgbClr val="655C59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02" y="6226293"/>
            <a:ext cx="1433384" cy="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04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Megalac</a:t>
            </a:r>
            <a:r>
              <a:rPr lang="en-GB" dirty="0"/>
              <a:t> </a:t>
            </a:r>
            <a:r>
              <a:rPr lang="ru-RU" dirty="0"/>
              <a:t>улучшает качество яйцеклетки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93" y="2112572"/>
            <a:ext cx="3422533" cy="3524586"/>
          </a:xfrm>
          <a:prstGeom prst="rect">
            <a:avLst/>
          </a:prstGeom>
        </p:spPr>
      </p:pic>
      <p:sp>
        <p:nvSpPr>
          <p:cNvPr id="5" name="Text Box 71"/>
          <p:cNvSpPr txBox="1">
            <a:spLocks noChangeArrowheads="1"/>
          </p:cNvSpPr>
          <p:nvPr/>
        </p:nvSpPr>
        <p:spPr bwMode="auto">
          <a:xfrm>
            <a:off x="5211093" y="5775040"/>
            <a:ext cx="263585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000" i="1" dirty="0" err="1">
                <a:solidFill>
                  <a:srgbClr val="655C59"/>
                </a:solidFill>
                <a:latin typeface="+mn-lt"/>
              </a:rPr>
              <a:t>Fouladi-Nashta</a:t>
            </a:r>
            <a:r>
              <a:rPr lang="en-GB" sz="1000" i="1" dirty="0">
                <a:solidFill>
                  <a:srgbClr val="655C59"/>
                </a:solidFill>
                <a:latin typeface="+mn-lt"/>
              </a:rPr>
              <a:t> et al. (2007)</a:t>
            </a:r>
            <a:endParaRPr lang="en-US" sz="1000" i="1" dirty="0">
              <a:solidFill>
                <a:srgbClr val="655C59"/>
              </a:solidFill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11093" y="1594070"/>
            <a:ext cx="4049713" cy="4179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NL" dirty="0"/>
              <a:t>1051 </a:t>
            </a:r>
            <a:r>
              <a:rPr lang="nl-NL" dirty="0" err="1"/>
              <a:t>oocytes</a:t>
            </a:r>
            <a:endParaRPr lang="en-US" dirty="0"/>
          </a:p>
        </p:txBody>
      </p:sp>
      <p:pic>
        <p:nvPicPr>
          <p:cNvPr id="7" name="Picture 6" descr="Fertilis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53" y="2603273"/>
            <a:ext cx="4363176" cy="1859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283" y="1305034"/>
            <a:ext cx="4846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395A"/>
                </a:solidFill>
              </a:rPr>
              <a:t>Диеты с повышенным содержанием жира способствуют созданию яйцеклеток лучшего качества</a:t>
            </a:r>
            <a:endParaRPr lang="nl-NL" sz="2400" b="1" dirty="0">
              <a:solidFill>
                <a:srgbClr val="00395A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02" y="6226293"/>
            <a:ext cx="1433384" cy="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56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Megalac</a:t>
            </a:r>
            <a:r>
              <a:rPr lang="en-GB" dirty="0"/>
              <a:t> </a:t>
            </a:r>
            <a:r>
              <a:rPr lang="ru-RU" dirty="0"/>
              <a:t>повышает процент успешного осеменения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475040"/>
          <a:ext cx="8229600" cy="269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8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1" marB="93600" anchor="ctr" anchorCtr="1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9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Control Diet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1" marB="93600" anchor="ctr" anchorCtr="1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9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Megalac-supplemented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1" marB="93600" anchor="ctr" anchorCtr="1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5C59"/>
                          </a:solidFill>
                          <a:effectLst/>
                          <a:latin typeface="+mn-lt"/>
                        </a:rPr>
                        <a:t>Процент зачатий при 1-м осеменении 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5C59"/>
                          </a:solidFill>
                          <a:effectLst/>
                          <a:latin typeface="+mn-lt"/>
                        </a:rPr>
                        <a:t>(%)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55C59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1" marB="93600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5C59"/>
                          </a:solidFill>
                          <a:effectLst/>
                          <a:latin typeface="+mn-lt"/>
                        </a:rPr>
                        <a:t>33.7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55C59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1" marB="93600" anchor="ctr" anchorCtr="1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5C59"/>
                          </a:solidFill>
                          <a:effectLst/>
                          <a:latin typeface="+mn-lt"/>
                        </a:rPr>
                        <a:t>45.5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55C59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1" marB="93600" anchor="ctr" anchorCtr="1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3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5C59"/>
                          </a:solidFill>
                          <a:effectLst/>
                          <a:latin typeface="+mn-lt"/>
                        </a:rPr>
                        <a:t>Процент зачатий при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55C59"/>
                          </a:solidFill>
                          <a:effectLst/>
                          <a:latin typeface="+mn-lt"/>
                        </a:rPr>
                        <a:t>м-м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5C59"/>
                          </a:solidFill>
                          <a:effectLst/>
                          <a:latin typeface="+mn-lt"/>
                        </a:rPr>
                        <a:t> осеменении 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5C59"/>
                          </a:solidFill>
                          <a:effectLst/>
                          <a:latin typeface="+mn-lt"/>
                        </a:rPr>
                        <a:t>(%)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55C59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1" marB="93600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5C59"/>
                          </a:solidFill>
                          <a:effectLst/>
                          <a:latin typeface="+mn-lt"/>
                        </a:rPr>
                        <a:t>28.8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55C59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1" marB="93600" anchor="ctr" anchorCtr="1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5C59"/>
                          </a:solidFill>
                          <a:effectLst/>
                          <a:latin typeface="+mn-lt"/>
                        </a:rPr>
                        <a:t>75.0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55C59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1" marB="93600" anchor="ctr" anchorCtr="1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30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5C59"/>
                          </a:solidFill>
                          <a:effectLst/>
                          <a:latin typeface="+mn-lt"/>
                        </a:rPr>
                        <a:t>Процент наступления беременности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5C59"/>
                          </a:solidFill>
                          <a:effectLst/>
                          <a:latin typeface="+mn-lt"/>
                        </a:rPr>
                        <a:t>(%)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55C59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1" marB="93600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5C59"/>
                          </a:solidFill>
                          <a:effectLst/>
                          <a:latin typeface="+mn-lt"/>
                        </a:rPr>
                        <a:t>52.3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55C59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1" marB="93600" anchor="ctr" anchorCtr="1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5C59"/>
                          </a:solidFill>
                          <a:effectLst/>
                          <a:latin typeface="+mn-lt"/>
                        </a:rPr>
                        <a:t>86.4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55C59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1" marB="93600" anchor="ctr" anchorCtr="1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3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94069"/>
            <a:ext cx="8229600" cy="771306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177800" indent="-1778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rgbClr val="655C59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rgbClr val="655C59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rgbClr val="655C59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rgbClr val="655C59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rgbClr val="655C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dirty="0"/>
              <a:t>Работа, проведенная университетом Флориды, в ходе которой коровам </a:t>
            </a:r>
            <a:r>
              <a:rPr lang="ru-RU" dirty="0" err="1"/>
              <a:t>голштинской</a:t>
            </a:r>
            <a:r>
              <a:rPr lang="ru-RU" dirty="0"/>
              <a:t> породы давали по 450 гр. </a:t>
            </a:r>
            <a:r>
              <a:rPr lang="ru-RU" dirty="0" err="1"/>
              <a:t>Мегалака</a:t>
            </a:r>
            <a:r>
              <a:rPr lang="ru-RU" dirty="0"/>
              <a:t> в течение </a:t>
            </a:r>
            <a:r>
              <a:rPr lang="en-US" dirty="0"/>
              <a:t>120 </a:t>
            </a:r>
            <a:r>
              <a:rPr lang="ru-RU" dirty="0"/>
              <a:t>дней после отела, показала увеличение процента зачатий.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331950"/>
            <a:ext cx="8229600" cy="7713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rgbClr val="655C59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rgbClr val="655C59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rgbClr val="655C59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rgbClr val="655C59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rgbClr val="655C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dirty="0"/>
              <a:t>Надои молока повышаются на </a:t>
            </a:r>
            <a:r>
              <a:rPr lang="en-US" dirty="0"/>
              <a:t>1.6 </a:t>
            </a:r>
            <a:r>
              <a:rPr lang="ru-RU" dirty="0"/>
              <a:t>литров/день</a:t>
            </a:r>
            <a:r>
              <a:rPr lang="en-US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02" y="6226293"/>
            <a:ext cx="1433384" cy="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14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Эдинбургский</a:t>
            </a:r>
            <a:r>
              <a:rPr lang="ru-RU" dirty="0"/>
              <a:t> университет</a:t>
            </a:r>
            <a:r>
              <a:rPr lang="en-GB" dirty="0"/>
              <a:t>– </a:t>
            </a:r>
            <a:r>
              <a:rPr lang="ru-RU" dirty="0"/>
              <a:t>Великобритания </a:t>
            </a:r>
            <a:r>
              <a:rPr lang="en-GB" dirty="0"/>
              <a:t>2008</a:t>
            </a:r>
          </a:p>
        </p:txBody>
      </p:sp>
      <p:graphicFrame>
        <p:nvGraphicFramePr>
          <p:cNvPr id="4" name="Group 42"/>
          <p:cNvGraphicFramePr>
            <a:graphicFrameLocks noGrp="1"/>
          </p:cNvGraphicFramePr>
          <p:nvPr>
            <p:extLst/>
          </p:nvPr>
        </p:nvGraphicFramePr>
        <p:xfrm>
          <a:off x="292464" y="2043789"/>
          <a:ext cx="8569325" cy="3525290"/>
        </p:xfrm>
        <a:graphic>
          <a:graphicData uri="http://schemas.openxmlformats.org/drawingml/2006/table">
            <a:tbl>
              <a:tblPr/>
              <a:tblGrid>
                <a:gridCol w="338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562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anchorCtr="1" horzOverflow="overflow">
                    <a:lnL w="28575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95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Рацион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9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2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Контрольный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95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Дополненный </a:t>
                      </a:r>
                      <a:r>
                        <a:rPr kumimoji="0" lang="ru-RU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Мегалаком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1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Процент стельности,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дней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21.4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4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Процент яловости, 200 дней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45.2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4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От отела до зачатия 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дней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5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963613" y="5569079"/>
            <a:ext cx="7404591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hangingPunct="1"/>
            <a:r>
              <a:rPr lang="ru-RU" sz="2000" dirty="0">
                <a:solidFill>
                  <a:srgbClr val="655C59"/>
                </a:solidFill>
                <a:latin typeface="Tahoma" pitchFamily="34" charset="0"/>
              </a:rPr>
              <a:t>Средний надой в группе, получавшей </a:t>
            </a:r>
            <a:r>
              <a:rPr lang="ru-RU" sz="2000" dirty="0" err="1">
                <a:solidFill>
                  <a:srgbClr val="655C59"/>
                </a:solidFill>
                <a:latin typeface="Tahoma" pitchFamily="34" charset="0"/>
              </a:rPr>
              <a:t>Мегалак</a:t>
            </a:r>
            <a:r>
              <a:rPr lang="ru-RU" sz="2000" dirty="0">
                <a:solidFill>
                  <a:srgbClr val="655C59"/>
                </a:solidFill>
                <a:latin typeface="Tahoma" pitchFamily="34" charset="0"/>
              </a:rPr>
              <a:t>,</a:t>
            </a:r>
          </a:p>
          <a:p>
            <a:pPr defTabSz="914400" eaLnBrk="1" hangingPunct="1"/>
            <a:r>
              <a:rPr lang="ru-RU" sz="2000" dirty="0">
                <a:solidFill>
                  <a:srgbClr val="655C59"/>
                </a:solidFill>
                <a:latin typeface="Tahoma" pitchFamily="34" charset="0"/>
              </a:rPr>
              <a:t>составляет приблизительно на 1кг. молока в день больше</a:t>
            </a:r>
            <a:endParaRPr lang="en-US" sz="2000" dirty="0">
              <a:solidFill>
                <a:srgbClr val="655C59"/>
              </a:solidFill>
              <a:latin typeface="Tahoma" pitchFamily="34" charset="0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292464" y="1458859"/>
            <a:ext cx="82605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hangingPunct="1"/>
            <a:r>
              <a:rPr lang="en-GB" sz="2000" dirty="0">
                <a:solidFill>
                  <a:srgbClr val="655C59"/>
                </a:solidFill>
                <a:latin typeface="Tahoma" pitchFamily="34" charset="0"/>
              </a:rPr>
              <a:t>80 </a:t>
            </a:r>
            <a:r>
              <a:rPr lang="ru-RU" sz="2000" dirty="0" err="1">
                <a:solidFill>
                  <a:srgbClr val="655C59"/>
                </a:solidFill>
                <a:latin typeface="Tahoma" pitchFamily="34" charset="0"/>
              </a:rPr>
              <a:t>голштинских</a:t>
            </a:r>
            <a:r>
              <a:rPr lang="ru-RU" sz="2000" dirty="0">
                <a:solidFill>
                  <a:srgbClr val="655C59"/>
                </a:solidFill>
                <a:latin typeface="Tahoma" pitchFamily="34" charset="0"/>
              </a:rPr>
              <a:t> коров</a:t>
            </a:r>
            <a:r>
              <a:rPr lang="en-GB" sz="2000" dirty="0">
                <a:solidFill>
                  <a:srgbClr val="655C59"/>
                </a:solidFill>
                <a:latin typeface="Tahoma" pitchFamily="34" charset="0"/>
              </a:rPr>
              <a:t>, </a:t>
            </a:r>
            <a:r>
              <a:rPr lang="ru-RU" sz="2000" dirty="0">
                <a:solidFill>
                  <a:srgbClr val="655C59"/>
                </a:solidFill>
                <a:latin typeface="Tahoma" pitchFamily="34" charset="0"/>
              </a:rPr>
              <a:t>получавших </a:t>
            </a:r>
            <a:r>
              <a:rPr lang="en-GB" sz="2000" dirty="0">
                <a:solidFill>
                  <a:srgbClr val="655C59"/>
                </a:solidFill>
                <a:latin typeface="Tahoma" pitchFamily="34" charset="0"/>
              </a:rPr>
              <a:t>600 </a:t>
            </a:r>
            <a:r>
              <a:rPr lang="ru-RU" sz="2000" dirty="0" err="1">
                <a:solidFill>
                  <a:srgbClr val="655C59"/>
                </a:solidFill>
                <a:latin typeface="Tahoma" pitchFamily="34" charset="0"/>
              </a:rPr>
              <a:t>гр</a:t>
            </a:r>
            <a:r>
              <a:rPr lang="ru-RU" sz="2000" dirty="0">
                <a:solidFill>
                  <a:srgbClr val="655C59"/>
                </a:solidFill>
                <a:latin typeface="Tahoma" pitchFamily="34" charset="0"/>
              </a:rPr>
              <a:t>/д. </a:t>
            </a:r>
            <a:r>
              <a:rPr lang="ru-RU" sz="2000" dirty="0" err="1">
                <a:solidFill>
                  <a:srgbClr val="655C59"/>
                </a:solidFill>
                <a:latin typeface="Tahoma" pitchFamily="34" charset="0"/>
              </a:rPr>
              <a:t>Мегалака</a:t>
            </a:r>
            <a:r>
              <a:rPr lang="ru-RU" sz="2000" dirty="0">
                <a:solidFill>
                  <a:srgbClr val="655C59"/>
                </a:solidFill>
                <a:latin typeface="Tahoma" pitchFamily="34" charset="0"/>
              </a:rPr>
              <a:t> после отела</a:t>
            </a:r>
            <a:endParaRPr lang="en-US" sz="2000" dirty="0">
              <a:solidFill>
                <a:srgbClr val="655C59"/>
              </a:solidFill>
              <a:latin typeface="Tahoma" pitchFamily="34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3798339" y="6428189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hangingPunct="1"/>
            <a:r>
              <a:rPr lang="en-GB" sz="1200" i="1" dirty="0">
                <a:solidFill>
                  <a:srgbClr val="655C59"/>
                </a:solidFill>
                <a:latin typeface="Tahoma" pitchFamily="34" charset="0"/>
              </a:rPr>
              <a:t>Macrae et al. (2008)</a:t>
            </a:r>
            <a:endParaRPr lang="en-US" sz="1200" i="1" dirty="0">
              <a:solidFill>
                <a:srgbClr val="655C59"/>
              </a:solidFill>
              <a:latin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02" y="6226293"/>
            <a:ext cx="1433384" cy="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7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Сколько давать </a:t>
            </a:r>
            <a:r>
              <a:rPr lang="ru-RU" dirty="0" err="1"/>
              <a:t>Мегалака</a:t>
            </a:r>
            <a:r>
              <a:rPr lang="ru-RU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4069"/>
            <a:ext cx="5041392" cy="5196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395A"/>
                </a:solidFill>
              </a:rPr>
              <a:t>Стандартное количество </a:t>
            </a:r>
            <a:r>
              <a:rPr lang="nl-NL" b="1" dirty="0">
                <a:solidFill>
                  <a:srgbClr val="00395A"/>
                </a:solidFill>
              </a:rPr>
              <a:t>(</a:t>
            </a:r>
            <a:r>
              <a:rPr lang="ru-RU" b="1" dirty="0">
                <a:solidFill>
                  <a:srgbClr val="00395A"/>
                </a:solidFill>
              </a:rPr>
              <a:t>грамм/голова/день</a:t>
            </a:r>
            <a:r>
              <a:rPr lang="nl-NL" b="1" dirty="0">
                <a:solidFill>
                  <a:srgbClr val="00395A"/>
                </a:solidFill>
              </a:rPr>
              <a:t>)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469900" y="2464971"/>
          <a:ext cx="4021138" cy="1780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95A"/>
                          </a:solidFill>
                          <a:effectLst/>
                          <a:latin typeface="+mn-lt"/>
                        </a:rPr>
                        <a:t>Дойные коровы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95A"/>
                        </a:solidFill>
                        <a:effectLst/>
                        <a:latin typeface="+mn-lt"/>
                      </a:endParaRPr>
                    </a:p>
                  </a:txBody>
                  <a:tcPr marL="89996" marR="89996" marT="46811" marB="93600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95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5C59"/>
                          </a:solidFill>
                          <a:effectLst/>
                          <a:latin typeface="+mn-lt"/>
                        </a:rPr>
                        <a:t>400-800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55C59"/>
                        </a:solidFill>
                        <a:effectLst/>
                        <a:latin typeface="+mn-lt"/>
                      </a:endParaRPr>
                    </a:p>
                  </a:txBody>
                  <a:tcPr marL="89996" marR="89996" marT="46811" marB="93600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3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95A"/>
                          </a:solidFill>
                          <a:effectLst/>
                          <a:latin typeface="+mn-lt"/>
                        </a:rPr>
                        <a:t>Сухостойные коровы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95A"/>
                        </a:solidFill>
                        <a:effectLst/>
                        <a:latin typeface="+mn-lt"/>
                      </a:endParaRPr>
                    </a:p>
                  </a:txBody>
                  <a:tcPr marL="89996" marR="89996" marT="46811" marB="93600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95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5C59"/>
                          </a:solidFill>
                          <a:effectLst/>
                          <a:latin typeface="+mn-lt"/>
                        </a:rPr>
                        <a:t>125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55C59"/>
                        </a:solidFill>
                        <a:effectLst/>
                        <a:latin typeface="+mn-lt"/>
                      </a:endParaRPr>
                    </a:p>
                  </a:txBody>
                  <a:tcPr marL="89996" marR="89996" marT="46811" marB="93600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30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95A"/>
                          </a:solidFill>
                          <a:effectLst/>
                          <a:latin typeface="+mn-lt"/>
                        </a:rPr>
                        <a:t>Мясные коровы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95A"/>
                        </a:solidFill>
                        <a:effectLst/>
                        <a:latin typeface="+mn-lt"/>
                      </a:endParaRPr>
                    </a:p>
                  </a:txBody>
                  <a:tcPr marL="89996" marR="89996" marT="46811" marB="93600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95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5C59"/>
                          </a:solidFill>
                          <a:effectLst/>
                          <a:latin typeface="+mn-lt"/>
                        </a:rPr>
                        <a:t>150-500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55C59"/>
                        </a:solidFill>
                        <a:effectLst/>
                        <a:latin typeface="+mn-lt"/>
                      </a:endParaRPr>
                    </a:p>
                  </a:txBody>
                  <a:tcPr marL="89996" marR="89996" marT="46811" marB="93600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3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95A"/>
                          </a:solidFill>
                          <a:effectLst/>
                          <a:latin typeface="+mn-lt"/>
                        </a:rPr>
                        <a:t>Овцы и козы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95A"/>
                        </a:solidFill>
                        <a:effectLst/>
                        <a:latin typeface="+mn-lt"/>
                      </a:endParaRPr>
                    </a:p>
                  </a:txBody>
                  <a:tcPr marL="89996" marR="89996" marT="46811" marB="93600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95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5C59"/>
                          </a:solidFill>
                          <a:effectLst/>
                          <a:latin typeface="+mn-lt"/>
                        </a:rPr>
                        <a:t>50-100</a:t>
                      </a:r>
                    </a:p>
                  </a:txBody>
                  <a:tcPr marL="89996" marR="89996" marT="46811" marB="93600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30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 descr="Feed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700"/>
          <a:stretch/>
        </p:blipFill>
        <p:spPr>
          <a:xfrm>
            <a:off x="3821069" y="3698343"/>
            <a:ext cx="5034607" cy="2256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02" y="6226293"/>
            <a:ext cx="1433384" cy="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7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/>
              <a:t>Volac</a:t>
            </a:r>
            <a:r>
              <a:rPr lang="en-GB" i="1" dirty="0"/>
              <a:t> Wilmar Feed Ingredients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45" y="1464490"/>
            <a:ext cx="8828509" cy="52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Добавки с высоким содержанием </a:t>
            </a:r>
            <a:r>
              <a:rPr lang="en-GB" dirty="0"/>
              <a:t>C16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81" y="1305034"/>
            <a:ext cx="8686801" cy="4924549"/>
          </a:xfrm>
        </p:spPr>
        <p:txBody>
          <a:bodyPr>
            <a:noAutofit/>
          </a:bodyPr>
          <a:lstStyle/>
          <a:p>
            <a:r>
              <a:rPr lang="ru-RU" dirty="0"/>
              <a:t>Предназначены, главным образом, для </a:t>
            </a:r>
          </a:p>
          <a:p>
            <a:pPr>
              <a:buNone/>
            </a:pPr>
            <a:r>
              <a:rPr lang="ru-RU" dirty="0"/>
              <a:t>Повышения жирности молока</a:t>
            </a:r>
            <a:r>
              <a:rPr lang="en-GB" dirty="0"/>
              <a:t> % </a:t>
            </a:r>
          </a:p>
          <a:p>
            <a:r>
              <a:rPr lang="ru-RU" dirty="0"/>
              <a:t>Повышенное содержание молочного жира</a:t>
            </a:r>
            <a:endParaRPr lang="en-GB" dirty="0"/>
          </a:p>
          <a:p>
            <a:pPr marL="1160463" indent="-3556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92B769"/>
                </a:solidFill>
              </a:rPr>
              <a:t>Эффективное усвоение из крови в вымя</a:t>
            </a:r>
            <a:endParaRPr lang="en-GB" dirty="0">
              <a:solidFill>
                <a:srgbClr val="92B769"/>
              </a:solidFill>
            </a:endParaRPr>
          </a:p>
          <a:p>
            <a:pPr marL="1160463" indent="-3556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92B769"/>
                </a:solidFill>
              </a:rPr>
              <a:t>Стимулирует производство </a:t>
            </a:r>
            <a:r>
              <a:rPr lang="ru-RU" dirty="0" err="1">
                <a:solidFill>
                  <a:srgbClr val="92B769"/>
                </a:solidFill>
              </a:rPr>
              <a:t>триглицеридов</a:t>
            </a:r>
            <a:r>
              <a:rPr lang="ru-RU" dirty="0">
                <a:solidFill>
                  <a:srgbClr val="92B769"/>
                </a:solidFill>
              </a:rPr>
              <a:t> молочного жира</a:t>
            </a:r>
            <a:endParaRPr lang="en-GB" dirty="0">
              <a:solidFill>
                <a:srgbClr val="92B769"/>
              </a:solidFill>
            </a:endParaRPr>
          </a:p>
          <a:p>
            <a:pPr marL="1160463" indent="-3556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92B769"/>
                </a:solidFill>
              </a:rPr>
              <a:t>Усваивается для преобразования в </a:t>
            </a:r>
          </a:p>
          <a:p>
            <a:pPr marL="1160463" indent="-355600">
              <a:buNone/>
            </a:pPr>
            <a:r>
              <a:rPr lang="ru-RU" dirty="0">
                <a:solidFill>
                  <a:srgbClr val="92B769"/>
                </a:solidFill>
              </a:rPr>
              <a:t>молочный жир</a:t>
            </a:r>
            <a:endParaRPr lang="en-GB" dirty="0">
              <a:solidFill>
                <a:srgbClr val="92B769"/>
              </a:solidFill>
            </a:endParaRPr>
          </a:p>
          <a:p>
            <a:r>
              <a:rPr lang="ru-RU" dirty="0"/>
              <a:t>Надои молока варьируются</a:t>
            </a:r>
            <a:endParaRPr lang="en-GB" dirty="0"/>
          </a:p>
          <a:p>
            <a:r>
              <a:rPr lang="ru-RU" dirty="0"/>
              <a:t>Энергия, частично преобразованная в молочный жир, понижает свою доступность, соответствуя требованиям к уровню МЭ коровы, для которой была разработана эта </a:t>
            </a:r>
            <a:r>
              <a:rPr lang="ru-RU" dirty="0" err="1"/>
              <a:t>диет-формула</a:t>
            </a:r>
            <a:r>
              <a:rPr lang="ru-RU" dirty="0"/>
              <a:t>.  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810" y="1533667"/>
            <a:ext cx="2261812" cy="1499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592" y="3306304"/>
            <a:ext cx="1977030" cy="1701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02" y="6226293"/>
            <a:ext cx="1433384" cy="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59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Действие кормовой добавки с высоким содержанием </a:t>
            </a:r>
            <a:r>
              <a:rPr lang="en-GB" dirty="0"/>
              <a:t>C16 </a:t>
            </a:r>
            <a:r>
              <a:rPr lang="ru-RU" dirty="0"/>
              <a:t>на показатели надоев</a:t>
            </a:r>
            <a:br>
              <a:rPr lang="en-GB" dirty="0"/>
            </a:br>
            <a:r>
              <a:rPr lang="ru-RU" sz="2000" dirty="0"/>
              <a:t>Государственный университет Мичигана</a:t>
            </a:r>
            <a:r>
              <a:rPr lang="en-GB" sz="2000" dirty="0"/>
              <a:t>, </a:t>
            </a:r>
            <a:r>
              <a:rPr lang="ru-RU" sz="2000" dirty="0"/>
              <a:t>США</a:t>
            </a:r>
            <a:r>
              <a:rPr lang="en-GB" sz="2000" dirty="0"/>
              <a:t>- 201</a:t>
            </a:r>
            <a:r>
              <a:rPr lang="ru-RU" sz="2000" dirty="0"/>
              <a:t>3</a:t>
            </a:r>
            <a:endParaRPr lang="en-GB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49493"/>
          <a:ext cx="82296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6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Контрольное значение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Добавка</a:t>
                      </a:r>
                      <a:r>
                        <a:rPr lang="ru-RU" sz="2000" baseline="0" dirty="0"/>
                        <a:t> с высоким содержанием</a:t>
                      </a:r>
                      <a:r>
                        <a:rPr lang="en-GB" sz="2000" dirty="0"/>
                        <a:t>-C16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/>
                        <a:t>Потребление</a:t>
                      </a:r>
                      <a:r>
                        <a:rPr lang="ru-RU" sz="2200" baseline="0" dirty="0"/>
                        <a:t> сухого вещества </a:t>
                      </a:r>
                      <a:r>
                        <a:rPr lang="en-GB" sz="2200" dirty="0"/>
                        <a:t>(</a:t>
                      </a:r>
                      <a:r>
                        <a:rPr lang="ru-RU" sz="2200" dirty="0"/>
                        <a:t>кг/</a:t>
                      </a:r>
                      <a:r>
                        <a:rPr lang="ru-RU" sz="2200" dirty="0" err="1"/>
                        <a:t>д</a:t>
                      </a:r>
                      <a:r>
                        <a:rPr lang="en-GB" sz="2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27.8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27.8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Незнач</a:t>
                      </a:r>
                      <a:r>
                        <a:rPr lang="ru-RU" sz="2200" dirty="0"/>
                        <a:t>.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/>
                        <a:t>Надои молока </a:t>
                      </a:r>
                      <a:r>
                        <a:rPr lang="en-GB" sz="2200" dirty="0"/>
                        <a:t>(</a:t>
                      </a:r>
                      <a:r>
                        <a:rPr lang="ru-RU" sz="2200" dirty="0"/>
                        <a:t>кг/</a:t>
                      </a:r>
                      <a:r>
                        <a:rPr lang="ru-RU" sz="2200" dirty="0" err="1"/>
                        <a:t>д</a:t>
                      </a:r>
                      <a:r>
                        <a:rPr lang="en-GB" sz="2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44.9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46.0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/>
                        <a:t>Молочный жир </a:t>
                      </a:r>
                      <a:r>
                        <a:rPr lang="en-GB" sz="2200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3.29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3.40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/>
                        <a:t>Количество молочного жира</a:t>
                      </a:r>
                      <a:r>
                        <a:rPr lang="en-GB" sz="2200" dirty="0"/>
                        <a:t>(</a:t>
                      </a:r>
                      <a:r>
                        <a:rPr lang="ru-RU" sz="2200" dirty="0"/>
                        <a:t>кг/</a:t>
                      </a:r>
                      <a:r>
                        <a:rPr lang="ru-RU" sz="2200" dirty="0" err="1"/>
                        <a:t>д</a:t>
                      </a:r>
                      <a:r>
                        <a:rPr lang="en-GB" sz="2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1.45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1.53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994">
                <a:tc>
                  <a:txBody>
                    <a:bodyPr/>
                    <a:lstStyle/>
                    <a:p>
                      <a:r>
                        <a:rPr lang="ru-RU" sz="2200" dirty="0"/>
                        <a:t>Молочный протеин </a:t>
                      </a:r>
                      <a:r>
                        <a:rPr lang="en-GB" sz="2200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3.11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3.09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err="1"/>
                        <a:t>Незнач</a:t>
                      </a:r>
                      <a:r>
                        <a:rPr lang="ru-RU" sz="2200" dirty="0"/>
                        <a:t>.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/>
                        <a:t>Количество молочного протеина </a:t>
                      </a:r>
                      <a:r>
                        <a:rPr lang="en-GB" sz="2200" dirty="0"/>
                        <a:t>(</a:t>
                      </a:r>
                      <a:r>
                        <a:rPr lang="ru-RU" sz="2200" dirty="0"/>
                        <a:t>кг/</a:t>
                      </a:r>
                      <a:r>
                        <a:rPr lang="ru-RU" sz="2200" dirty="0" err="1"/>
                        <a:t>д</a:t>
                      </a:r>
                      <a:r>
                        <a:rPr lang="en-GB" sz="2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1.38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1.41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err="1"/>
                        <a:t>Незнач</a:t>
                      </a:r>
                      <a:r>
                        <a:rPr lang="ru-RU" sz="2200" dirty="0"/>
                        <a:t>.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08864" y="6226293"/>
            <a:ext cx="1707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err="1"/>
              <a:t>Piantoni</a:t>
            </a:r>
            <a:r>
              <a:rPr lang="en-GB" sz="1400" i="1" dirty="0"/>
              <a:t> et al. (2013)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02" y="6226293"/>
            <a:ext cx="1433384" cy="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13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Действие кормовой добавки с высоким содержанием </a:t>
            </a:r>
            <a:r>
              <a:rPr lang="en-GB" dirty="0"/>
              <a:t>C16 </a:t>
            </a:r>
            <a:r>
              <a:rPr lang="ru-RU" dirty="0"/>
              <a:t>на показатели надоев</a:t>
            </a:r>
            <a:br>
              <a:rPr lang="en-GB" dirty="0"/>
            </a:br>
            <a:r>
              <a:rPr lang="ru-RU" sz="2000" dirty="0"/>
              <a:t>Государственный университет Мичигана</a:t>
            </a:r>
            <a:r>
              <a:rPr lang="en-GB" sz="2000" dirty="0"/>
              <a:t>, </a:t>
            </a:r>
            <a:r>
              <a:rPr lang="ru-RU" sz="2000" dirty="0"/>
              <a:t>США</a:t>
            </a:r>
            <a:r>
              <a:rPr lang="en-GB" sz="2000" dirty="0"/>
              <a:t>- 2015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92797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Контрольное значение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Добавка</a:t>
                      </a:r>
                      <a:r>
                        <a:rPr lang="ru-RU" sz="2000" baseline="0" dirty="0"/>
                        <a:t> с высоким содержанием</a:t>
                      </a:r>
                      <a:r>
                        <a:rPr lang="en-GB" sz="2000" dirty="0"/>
                        <a:t>-C16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/>
                        <a:t>Потребление</a:t>
                      </a:r>
                      <a:r>
                        <a:rPr lang="ru-RU" sz="2200" baseline="0" dirty="0"/>
                        <a:t> сухого вещества </a:t>
                      </a:r>
                      <a:r>
                        <a:rPr lang="en-GB" sz="2200" dirty="0"/>
                        <a:t>(</a:t>
                      </a:r>
                      <a:r>
                        <a:rPr lang="ru-RU" sz="2200" dirty="0"/>
                        <a:t>кг/</a:t>
                      </a:r>
                      <a:r>
                        <a:rPr lang="ru-RU" sz="2200" dirty="0" err="1"/>
                        <a:t>д</a:t>
                      </a:r>
                      <a:r>
                        <a:rPr lang="en-GB" sz="2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26.6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25.9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Незнач</a:t>
                      </a:r>
                      <a:r>
                        <a:rPr lang="ru-RU" sz="2200" dirty="0"/>
                        <a:t>.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92">
                <a:tc>
                  <a:txBody>
                    <a:bodyPr/>
                    <a:lstStyle/>
                    <a:p>
                      <a:r>
                        <a:rPr lang="ru-RU" sz="2200" dirty="0"/>
                        <a:t>Надои молока </a:t>
                      </a:r>
                      <a:r>
                        <a:rPr lang="en-GB" sz="2200" dirty="0"/>
                        <a:t>(</a:t>
                      </a:r>
                      <a:r>
                        <a:rPr lang="ru-RU" sz="2200" dirty="0"/>
                        <a:t>кг/</a:t>
                      </a:r>
                      <a:r>
                        <a:rPr lang="ru-RU" sz="2200" dirty="0" err="1"/>
                        <a:t>д</a:t>
                      </a:r>
                      <a:r>
                        <a:rPr lang="en-GB" sz="2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Незнач</a:t>
                      </a:r>
                      <a:r>
                        <a:rPr lang="ru-RU" sz="2200" dirty="0"/>
                        <a:t>.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/>
                        <a:t>Молочный жир </a:t>
                      </a:r>
                      <a:r>
                        <a:rPr lang="en-GB" sz="2200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3.99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/>
                        <a:t>Количество молочного жира</a:t>
                      </a:r>
                      <a:r>
                        <a:rPr lang="en-GB" sz="2200" dirty="0"/>
                        <a:t>(</a:t>
                      </a:r>
                      <a:r>
                        <a:rPr lang="ru-RU" sz="2200" dirty="0"/>
                        <a:t>кг/</a:t>
                      </a:r>
                      <a:r>
                        <a:rPr lang="ru-RU" sz="2200" dirty="0" err="1"/>
                        <a:t>д</a:t>
                      </a:r>
                      <a:r>
                        <a:rPr lang="en-GB" sz="2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1.39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/>
                        <a:t>Молочный протеин </a:t>
                      </a:r>
                      <a:r>
                        <a:rPr lang="en-GB" sz="2200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3.38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3.34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89236" y="4649159"/>
            <a:ext cx="1765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De Souza et al. (2015)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02" y="6226293"/>
            <a:ext cx="1433384" cy="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58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616"/>
            <a:ext cx="8229600" cy="984333"/>
          </a:xfrm>
        </p:spPr>
        <p:txBody>
          <a:bodyPr/>
          <a:lstStyle/>
          <a:p>
            <a:r>
              <a:rPr lang="ru-RU" dirty="0"/>
              <a:t>Мега-жир</a:t>
            </a:r>
            <a:r>
              <a:rPr lang="en-GB" dirty="0"/>
              <a:t> 88</a:t>
            </a:r>
            <a:endParaRPr lang="en-GB" dirty="0">
              <a:solidFill>
                <a:srgbClr val="88B05A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670" y="1489994"/>
            <a:ext cx="7145559" cy="2312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00" dirty="0">
              <a:latin typeface="+mn-lt"/>
            </a:endParaRPr>
          </a:p>
          <a:p>
            <a:pPr marL="173038" indent="-173038"/>
            <a:r>
              <a:rPr lang="ru-RU" sz="2200" dirty="0">
                <a:latin typeface="+mn-lt"/>
              </a:rPr>
              <a:t>Гарантия более высокого содержания </a:t>
            </a:r>
            <a:r>
              <a:rPr lang="en-US" sz="2200" dirty="0">
                <a:latin typeface="+mn-lt"/>
              </a:rPr>
              <a:t>C16</a:t>
            </a:r>
            <a:r>
              <a:rPr lang="ru-RU" sz="2200" dirty="0">
                <a:latin typeface="+mn-lt"/>
              </a:rPr>
              <a:t>, чем стандартные продукты с высоким содержанием С16</a:t>
            </a:r>
            <a:endParaRPr lang="en-US" sz="2200" dirty="0">
              <a:latin typeface="+mn-lt"/>
            </a:endParaRPr>
          </a:p>
          <a:p>
            <a:pPr marL="173038" indent="-173038"/>
            <a:endParaRPr lang="en-US" sz="600" dirty="0">
              <a:latin typeface="+mn-lt"/>
            </a:endParaRPr>
          </a:p>
          <a:p>
            <a:pPr marL="173038" indent="-173038"/>
            <a:r>
              <a:rPr lang="ru-RU" sz="2200" dirty="0">
                <a:latin typeface="+mn-lt"/>
              </a:rPr>
              <a:t>Уникальный состав среди других продуктов на рынке</a:t>
            </a:r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pPr lvl="1"/>
            <a:endParaRPr lang="en-US" sz="2200" dirty="0">
              <a:latin typeface="+mn-lt"/>
            </a:endParaRPr>
          </a:p>
          <a:p>
            <a:pPr lvl="1"/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5217049" y="3583589"/>
          <a:ext cx="3768637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89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Обычные значения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97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Жир </a:t>
                      </a:r>
                      <a:r>
                        <a:rPr lang="en-GB" sz="2000" dirty="0"/>
                        <a:t>(%)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99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890">
                <a:tc gridSpan="2">
                  <a:txBody>
                    <a:bodyPr/>
                    <a:lstStyle/>
                    <a:p>
                      <a:r>
                        <a:rPr lang="ru-RU" sz="2000" b="1" dirty="0"/>
                        <a:t>Профиль жирных кислот </a:t>
                      </a:r>
                      <a:r>
                        <a:rPr lang="en-GB" sz="2000" b="1" dirty="0"/>
                        <a:t>(%)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89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C16:0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89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C18:0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93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Прочее</a:t>
                      </a:r>
                      <a:endParaRPr lang="en-GB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18" y="1572808"/>
            <a:ext cx="1164468" cy="16629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8060" y="2913888"/>
            <a:ext cx="529395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13" lvl="2" indent="-2794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70C0"/>
                </a:solidFill>
              </a:rPr>
              <a:t>Почти эксклюзивно высокая температура плавления жирных кислот.</a:t>
            </a:r>
            <a:endParaRPr lang="en-US" sz="2200" dirty="0">
              <a:solidFill>
                <a:srgbClr val="0070C0"/>
              </a:solidFill>
            </a:endParaRPr>
          </a:p>
          <a:p>
            <a:pPr marL="722313" lvl="2" indent="-279400">
              <a:buFont typeface="Wingdings" panose="05000000000000000000" pitchFamily="2" charset="2"/>
              <a:buChar char="Ø"/>
            </a:pPr>
            <a:endParaRPr lang="en-US" sz="600" dirty="0">
              <a:solidFill>
                <a:srgbClr val="0070C0"/>
              </a:solidFill>
            </a:endParaRPr>
          </a:p>
          <a:p>
            <a:pPr marL="722313" lvl="2" indent="-2794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70C0"/>
                </a:solidFill>
              </a:rPr>
              <a:t>Не попадает в рубец</a:t>
            </a:r>
            <a:endParaRPr lang="en-US" sz="2200" dirty="0">
              <a:solidFill>
                <a:srgbClr val="0070C0"/>
              </a:solidFill>
            </a:endParaRPr>
          </a:p>
          <a:p>
            <a:pPr marL="722313" lvl="2" indent="-279400">
              <a:buFont typeface="Wingdings" panose="05000000000000000000" pitchFamily="2" charset="2"/>
              <a:buChar char="Ø"/>
            </a:pPr>
            <a:endParaRPr lang="en-US" sz="600" dirty="0">
              <a:solidFill>
                <a:srgbClr val="0070C0"/>
              </a:solidFill>
            </a:endParaRPr>
          </a:p>
          <a:p>
            <a:pPr marL="722313" lvl="2" indent="-2794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70C0"/>
                </a:solidFill>
              </a:rPr>
              <a:t>C18:0 </a:t>
            </a:r>
            <a:r>
              <a:rPr lang="ru-RU" sz="2200" dirty="0">
                <a:solidFill>
                  <a:srgbClr val="0070C0"/>
                </a:solidFill>
              </a:rPr>
              <a:t> - функциональная жирная кислота для обеспечения энергией</a:t>
            </a:r>
            <a:endParaRPr lang="en-US" sz="2200" dirty="0">
              <a:solidFill>
                <a:srgbClr val="0070C0"/>
              </a:solidFill>
            </a:endParaRPr>
          </a:p>
          <a:p>
            <a:pPr marL="722313" lvl="2" indent="-279400">
              <a:buFont typeface="Wingdings" panose="05000000000000000000" pitchFamily="2" charset="2"/>
              <a:buChar char="Ø"/>
            </a:pPr>
            <a:endParaRPr lang="en-US" sz="600" dirty="0">
              <a:solidFill>
                <a:srgbClr val="0070C0"/>
              </a:solidFill>
            </a:endParaRPr>
          </a:p>
          <a:p>
            <a:pPr marL="722313" lvl="2" indent="-2794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70C0"/>
                </a:solidFill>
              </a:rPr>
              <a:t>Улучшает стабильность продукта и качестве </a:t>
            </a:r>
            <a:r>
              <a:rPr lang="ru-RU" sz="2200" dirty="0" err="1">
                <a:solidFill>
                  <a:srgbClr val="0070C0"/>
                </a:solidFill>
              </a:rPr>
              <a:t>пеллет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060" y="6194623"/>
            <a:ext cx="464969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Больше молочного жира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02" y="6226293"/>
            <a:ext cx="1433384" cy="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1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20"/>
            <a:ext cx="8229600" cy="995362"/>
          </a:xfrm>
        </p:spPr>
        <p:txBody>
          <a:bodyPr>
            <a:normAutofit/>
          </a:bodyPr>
          <a:lstStyle/>
          <a:p>
            <a:r>
              <a:rPr lang="ru-RU" dirty="0"/>
              <a:t>Мега-жир</a:t>
            </a:r>
            <a:r>
              <a:rPr lang="en-US" dirty="0"/>
              <a:t> 88 </a:t>
            </a:r>
            <a:r>
              <a:rPr lang="ru-RU" dirty="0"/>
              <a:t>в сравнении с </a:t>
            </a:r>
            <a:r>
              <a:rPr lang="en-US" dirty="0"/>
              <a:t>‘</a:t>
            </a:r>
            <a:r>
              <a:rPr lang="ru-RU" dirty="0"/>
              <a:t>обычными</a:t>
            </a:r>
            <a:r>
              <a:rPr lang="en-US" dirty="0"/>
              <a:t>’</a:t>
            </a:r>
            <a:r>
              <a:rPr lang="ru-RU" dirty="0"/>
              <a:t> продуктами с высоким содержанием</a:t>
            </a:r>
            <a:r>
              <a:rPr lang="en-US" dirty="0"/>
              <a:t> C16</a:t>
            </a:r>
            <a:endParaRPr lang="en-US" sz="2000" b="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043573"/>
              </p:ext>
            </p:extLst>
          </p:nvPr>
        </p:nvGraphicFramePr>
        <p:xfrm>
          <a:off x="457202" y="1494316"/>
          <a:ext cx="7244497" cy="5135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1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2893">
                <a:tc gridSpan="2"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Мега-жир</a:t>
                      </a:r>
                      <a:r>
                        <a:rPr lang="en-GB" sz="2000" dirty="0"/>
                        <a:t> 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Типично </a:t>
                      </a:r>
                      <a:r>
                        <a:rPr lang="ru-RU" sz="2000" dirty="0" err="1"/>
                        <a:t>высокосодержащие</a:t>
                      </a:r>
                      <a:r>
                        <a:rPr lang="ru-RU" sz="2000" dirty="0"/>
                        <a:t> </a:t>
                      </a:r>
                      <a:r>
                        <a:rPr lang="ru-RU" sz="2000" baseline="0" dirty="0"/>
                        <a:t> </a:t>
                      </a:r>
                      <a:r>
                        <a:rPr lang="en-GB" sz="2000" dirty="0"/>
                        <a:t>C16 </a:t>
                      </a:r>
                      <a:r>
                        <a:rPr lang="ru-RU" sz="2000" dirty="0"/>
                        <a:t>добавки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Неизвестный </a:t>
                      </a:r>
                      <a:r>
                        <a:rPr lang="ru-RU" sz="2000" dirty="0" err="1"/>
                        <a:t>брэнд</a:t>
                      </a:r>
                      <a:r>
                        <a:rPr lang="ru-RU" sz="2000" dirty="0"/>
                        <a:t> </a:t>
                      </a:r>
                      <a:r>
                        <a:rPr lang="en-GB" sz="2000" baseline="0" dirty="0"/>
                        <a:t>C16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52">
                <a:tc gridSpan="2">
                  <a:txBody>
                    <a:bodyPr/>
                    <a:lstStyle/>
                    <a:p>
                      <a:r>
                        <a:rPr lang="ru-RU" sz="2000" dirty="0"/>
                        <a:t>Жир </a:t>
                      </a:r>
                      <a:r>
                        <a:rPr lang="en-GB" sz="2000" dirty="0"/>
                        <a:t>(%)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99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99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99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721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Температура плавления</a:t>
                      </a:r>
                      <a:r>
                        <a:rPr lang="ru-RU" sz="2000" baseline="0" dirty="0"/>
                        <a:t> </a:t>
                      </a:r>
                      <a:r>
                        <a:rPr lang="en-GB" sz="2000" baseline="0" dirty="0">
                          <a:solidFill>
                            <a:srgbClr val="000000"/>
                          </a:solidFill>
                        </a:rPr>
                        <a:t>(°C)</a:t>
                      </a:r>
                      <a:endParaRPr lang="en-GB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57-61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54-60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57.8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745">
                <a:tc gridSpan="5">
                  <a:txBody>
                    <a:bodyPr/>
                    <a:lstStyle/>
                    <a:p>
                      <a:r>
                        <a:rPr lang="ru-RU" sz="2000" b="1" dirty="0"/>
                        <a:t>Профиль жирных кислот </a:t>
                      </a:r>
                      <a:r>
                        <a:rPr lang="en-GB" sz="2000" b="1" dirty="0"/>
                        <a:t>(%)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85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C16:0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80-90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85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C18:0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5-10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3.5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85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C18:1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5-10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11.5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85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Другие</a:t>
                      </a:r>
                      <a:endParaRPr lang="en-GB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614" y="1494316"/>
            <a:ext cx="1164437" cy="1664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02" y="6226293"/>
            <a:ext cx="1433384" cy="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6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672"/>
            <a:ext cx="8229600" cy="1044015"/>
          </a:xfrm>
        </p:spPr>
        <p:txBody>
          <a:bodyPr/>
          <a:lstStyle/>
          <a:p>
            <a:r>
              <a:rPr lang="ru-RU" dirty="0"/>
              <a:t>Мега-жир Экстра</a:t>
            </a:r>
            <a:endParaRPr lang="en-GB" dirty="0">
              <a:solidFill>
                <a:srgbClr val="88B05A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3045" y="1243687"/>
            <a:ext cx="8729180" cy="1712874"/>
          </a:xfrm>
        </p:spPr>
        <p:txBody>
          <a:bodyPr>
            <a:noAutofit/>
          </a:bodyPr>
          <a:lstStyle/>
          <a:p>
            <a:r>
              <a:rPr lang="ru-RU" sz="2400" dirty="0"/>
              <a:t>Очень высокая концентрация жирных кислот</a:t>
            </a:r>
            <a:r>
              <a:rPr lang="en-US" sz="2400" dirty="0"/>
              <a:t> C1</a:t>
            </a:r>
            <a:r>
              <a:rPr lang="ru-RU" sz="2400" dirty="0"/>
              <a:t>6.</a:t>
            </a:r>
            <a:endParaRPr lang="en-US" sz="2400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Обеспечивает поступление активных жирных кислот, не «перемешиваясь» с другими</a:t>
            </a:r>
            <a:r>
              <a:rPr lang="ru-RU" sz="2400" dirty="0">
                <a:solidFill>
                  <a:srgbClr val="92D050"/>
                </a:solidFill>
              </a:rPr>
              <a:t>.</a:t>
            </a:r>
            <a:endParaRPr lang="en-US" sz="2400" dirty="0">
              <a:solidFill>
                <a:srgbClr val="92D050"/>
              </a:solidFill>
            </a:endParaRPr>
          </a:p>
          <a:p>
            <a:r>
              <a:rPr lang="ru-RU" sz="2400" dirty="0"/>
              <a:t>Высокая температура плавления, стабильное поступление в организм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561847"/>
              </p:ext>
            </p:extLst>
          </p:nvPr>
        </p:nvGraphicFramePr>
        <p:xfrm>
          <a:off x="458502" y="3128942"/>
          <a:ext cx="5744178" cy="2661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7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35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Обычные значения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3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Жир</a:t>
                      </a:r>
                      <a:r>
                        <a:rPr lang="en-GB" sz="2000" dirty="0"/>
                        <a:t> (%)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99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350">
                <a:tc gridSpan="2">
                  <a:txBody>
                    <a:bodyPr/>
                    <a:lstStyle/>
                    <a:p>
                      <a:r>
                        <a:rPr lang="ru-RU" sz="2000" b="1" dirty="0"/>
                        <a:t>Профиль жирных кислот </a:t>
                      </a:r>
                      <a:r>
                        <a:rPr lang="en-GB" sz="2000" b="1" dirty="0"/>
                        <a:t>(%)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35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C16:0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97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3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Прочее</a:t>
                      </a:r>
                      <a:endParaRPr lang="en-GB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06" y="3922987"/>
            <a:ext cx="1457274" cy="20810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536" y="6150582"/>
            <a:ext cx="47136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Больше молочного жира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02" y="6226293"/>
            <a:ext cx="1433384" cy="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1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474" y="405353"/>
            <a:ext cx="7795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Что мы узнали</a:t>
            </a:r>
            <a:r>
              <a:rPr lang="en-GB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474" y="1602557"/>
            <a:ext cx="83521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rgbClr val="655C59"/>
              </a:solidFill>
            </a:endParaRPr>
          </a:p>
          <a:p>
            <a:endParaRPr lang="en-GB" sz="2000" dirty="0">
              <a:solidFill>
                <a:srgbClr val="655C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655C59"/>
                </a:solidFill>
              </a:rPr>
              <a:t>Жир является основным ингредиентом ежедневного потребления</a:t>
            </a:r>
            <a:endParaRPr lang="en-GB" sz="2000" dirty="0">
              <a:solidFill>
                <a:srgbClr val="655C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55C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655C59"/>
                </a:solidFill>
              </a:rPr>
              <a:t>Больше энергии </a:t>
            </a:r>
            <a:r>
              <a:rPr lang="en-GB" sz="2000" dirty="0">
                <a:solidFill>
                  <a:srgbClr val="655C59"/>
                </a:solidFill>
              </a:rPr>
              <a:t>– </a:t>
            </a:r>
            <a:r>
              <a:rPr lang="ru-RU" sz="2000" dirty="0">
                <a:solidFill>
                  <a:srgbClr val="655C59"/>
                </a:solidFill>
              </a:rPr>
              <a:t>БЕЗ кислоты</a:t>
            </a:r>
            <a:endParaRPr lang="en-GB" sz="2000" dirty="0">
              <a:solidFill>
                <a:srgbClr val="655C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55C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655C59"/>
                </a:solidFill>
              </a:rPr>
              <a:t>Различные жиры для различных целей</a:t>
            </a:r>
            <a:endParaRPr lang="en-GB" sz="2000" dirty="0">
              <a:solidFill>
                <a:srgbClr val="655C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55C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655C59"/>
                </a:solidFill>
              </a:rPr>
              <a:t>Megalac</a:t>
            </a:r>
            <a:r>
              <a:rPr lang="en-GB" sz="2000" dirty="0">
                <a:solidFill>
                  <a:srgbClr val="655C59"/>
                </a:solidFill>
              </a:rPr>
              <a:t> – </a:t>
            </a:r>
            <a:r>
              <a:rPr lang="ru-RU" sz="2000" dirty="0" err="1">
                <a:solidFill>
                  <a:srgbClr val="655C59"/>
                </a:solidFill>
              </a:rPr>
              <a:t>мегаудойность</a:t>
            </a:r>
            <a:r>
              <a:rPr lang="ru-RU" sz="2000" dirty="0">
                <a:solidFill>
                  <a:srgbClr val="655C59"/>
                </a:solidFill>
              </a:rPr>
              <a:t>, </a:t>
            </a:r>
            <a:r>
              <a:rPr lang="ru-RU" sz="2000" dirty="0" err="1">
                <a:solidFill>
                  <a:srgbClr val="655C59"/>
                </a:solidFill>
              </a:rPr>
              <a:t>мегафертильность</a:t>
            </a:r>
            <a:endParaRPr lang="en-GB" sz="2000" dirty="0">
              <a:solidFill>
                <a:srgbClr val="655C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55C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55C59"/>
                </a:solidFill>
              </a:rPr>
              <a:t>C16</a:t>
            </a:r>
            <a:r>
              <a:rPr lang="ru-RU" sz="2000" dirty="0">
                <a:solidFill>
                  <a:srgbClr val="655C59"/>
                </a:solidFill>
              </a:rPr>
              <a:t> является признанным и подтвержденным средством усиления синтеза молочного жира</a:t>
            </a:r>
            <a:endParaRPr lang="en-GB" sz="2000" dirty="0">
              <a:solidFill>
                <a:srgbClr val="655C59"/>
              </a:solidFill>
            </a:endParaRPr>
          </a:p>
          <a:p>
            <a:endParaRPr lang="en-GB" sz="2000" dirty="0">
              <a:solidFill>
                <a:srgbClr val="655C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655C59"/>
                </a:solidFill>
              </a:rPr>
              <a:t>Volac</a:t>
            </a:r>
            <a:r>
              <a:rPr lang="en-GB" sz="2000" dirty="0">
                <a:solidFill>
                  <a:srgbClr val="655C59"/>
                </a:solidFill>
              </a:rPr>
              <a:t> Wilmar – </a:t>
            </a:r>
            <a:r>
              <a:rPr lang="ru-RU" sz="2000" dirty="0">
                <a:solidFill>
                  <a:srgbClr val="655C59"/>
                </a:solidFill>
              </a:rPr>
              <a:t>Эксперты в жировом питании</a:t>
            </a:r>
            <a:r>
              <a:rPr lang="en-GB" sz="2000" dirty="0">
                <a:solidFill>
                  <a:srgbClr val="655C59"/>
                </a:solidFill>
              </a:rPr>
              <a:t> – </a:t>
            </a:r>
            <a:r>
              <a:rPr lang="ru-RU" sz="2000" dirty="0">
                <a:solidFill>
                  <a:srgbClr val="655C59"/>
                </a:solidFill>
              </a:rPr>
              <a:t>мы даем продуманные советы</a:t>
            </a:r>
            <a:endParaRPr lang="en-GB" sz="2000" dirty="0">
              <a:solidFill>
                <a:srgbClr val="655C59"/>
              </a:solidFill>
            </a:endParaRPr>
          </a:p>
          <a:p>
            <a:endParaRPr lang="en-GB" sz="2000" dirty="0">
              <a:solidFill>
                <a:srgbClr val="655C5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02" y="6226293"/>
            <a:ext cx="1433384" cy="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121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d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MEGA YIEL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276" y="2432550"/>
            <a:ext cx="4267200" cy="518160"/>
          </a:xfrm>
          <a:prstGeom prst="rect">
            <a:avLst/>
          </a:prstGeom>
        </p:spPr>
      </p:pic>
      <p:pic>
        <p:nvPicPr>
          <p:cNvPr id="6" name="Picture 5" descr="MEGA FERTILIT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276" y="2950710"/>
            <a:ext cx="4267200" cy="536448"/>
          </a:xfrm>
          <a:prstGeom prst="rect">
            <a:avLst/>
          </a:prstGeom>
        </p:spPr>
      </p:pic>
      <p:pic>
        <p:nvPicPr>
          <p:cNvPr id="7" name="Picture 6" descr="MEGALA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276" y="3487158"/>
            <a:ext cx="4267200" cy="813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95" y="5618374"/>
            <a:ext cx="2680871" cy="9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9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Fat?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56" y="1305034"/>
            <a:ext cx="8816913" cy="5323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02" y="6226293"/>
            <a:ext cx="1433384" cy="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0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Коровам нужна сбалансированная диета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23" y="1552163"/>
            <a:ext cx="8815354" cy="5118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394" y="5979158"/>
            <a:ext cx="1433384" cy="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Правильное количество жира является чрезвычайно важным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4069"/>
            <a:ext cx="8229600" cy="205320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Базовые диеты </a:t>
            </a:r>
            <a:r>
              <a:rPr lang="en-US" dirty="0"/>
              <a:t>3.0 </a:t>
            </a:r>
            <a:r>
              <a:rPr lang="ru-RU" dirty="0"/>
              <a:t>до </a:t>
            </a:r>
            <a:r>
              <a:rPr lang="en-US" dirty="0"/>
              <a:t>3.5%</a:t>
            </a:r>
          </a:p>
          <a:p>
            <a:r>
              <a:rPr lang="ru-RU" dirty="0"/>
              <a:t>Для высокоудойных коров нужно </a:t>
            </a:r>
            <a:r>
              <a:rPr lang="en-US" dirty="0"/>
              <a:t>6-8% </a:t>
            </a:r>
            <a:r>
              <a:rPr lang="ru-RU" dirty="0"/>
              <a:t>сухого вещества  </a:t>
            </a:r>
            <a:endParaRPr lang="en-US" dirty="0"/>
          </a:p>
          <a:p>
            <a:r>
              <a:rPr lang="ru-RU" dirty="0"/>
              <a:t>Очень важен тип жира</a:t>
            </a:r>
            <a:endParaRPr lang="en-US" dirty="0"/>
          </a:p>
          <a:p>
            <a:r>
              <a:rPr lang="ru-RU" dirty="0"/>
              <a:t>Поступление жира - </a:t>
            </a:r>
            <a:r>
              <a:rPr lang="en-US" dirty="0"/>
              <a:t>400-800 </a:t>
            </a:r>
            <a:r>
              <a:rPr lang="ru-RU" dirty="0" err="1"/>
              <a:t>гр</a:t>
            </a:r>
            <a:r>
              <a:rPr lang="ru-RU" dirty="0"/>
              <a:t>/день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921" y="2809015"/>
            <a:ext cx="3590879" cy="238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02" y="6226293"/>
            <a:ext cx="1433384" cy="509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65" y="3618803"/>
            <a:ext cx="4423861" cy="227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7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666"/>
            <a:ext cx="8229600" cy="1115493"/>
          </a:xfrm>
        </p:spPr>
        <p:txBody>
          <a:bodyPr/>
          <a:lstStyle/>
          <a:p>
            <a:r>
              <a:rPr lang="ru-RU" dirty="0"/>
              <a:t>Типичное содержание жира в корме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87" y="1706563"/>
            <a:ext cx="7025720" cy="38807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878" y="4146406"/>
            <a:ext cx="804526" cy="933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534" y="4601487"/>
            <a:ext cx="779059" cy="471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485" y="4408606"/>
            <a:ext cx="799005" cy="6648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461" y="3045415"/>
            <a:ext cx="789329" cy="2028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107" y="2865881"/>
            <a:ext cx="785558" cy="2207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874" y="2094553"/>
            <a:ext cx="786820" cy="299221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654134" y="1834030"/>
            <a:ext cx="6232754" cy="3252740"/>
            <a:chOff x="1654134" y="1834030"/>
            <a:chExt cx="6232754" cy="3252740"/>
          </a:xfrm>
        </p:grpSpPr>
        <p:pic>
          <p:nvPicPr>
            <p:cNvPr id="6" name="Picture 5" descr="clear-oil-bottle.png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4931" y="1834030"/>
              <a:ext cx="861957" cy="3252740"/>
            </a:xfrm>
            <a:prstGeom prst="rect">
              <a:avLst/>
            </a:prstGeom>
          </p:spPr>
        </p:pic>
        <p:pic>
          <p:nvPicPr>
            <p:cNvPr id="17" name="Picture 16" descr="clear-oil-bottle.png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0808" y="1834030"/>
              <a:ext cx="861957" cy="3252740"/>
            </a:xfrm>
            <a:prstGeom prst="rect">
              <a:avLst/>
            </a:prstGeom>
          </p:spPr>
        </p:pic>
        <p:pic>
          <p:nvPicPr>
            <p:cNvPr id="18" name="Picture 17" descr="clear-oil-bottle.png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7933" y="1834030"/>
              <a:ext cx="861957" cy="3252740"/>
            </a:xfrm>
            <a:prstGeom prst="rect">
              <a:avLst/>
            </a:prstGeom>
          </p:spPr>
        </p:pic>
        <p:pic>
          <p:nvPicPr>
            <p:cNvPr id="19" name="Picture 18" descr="clear-oil-bottle.png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478" y="1834030"/>
              <a:ext cx="861957" cy="3252740"/>
            </a:xfrm>
            <a:prstGeom prst="rect">
              <a:avLst/>
            </a:prstGeom>
          </p:spPr>
        </p:pic>
        <p:pic>
          <p:nvPicPr>
            <p:cNvPr id="20" name="Picture 19" descr="clear-oil-bottle.png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3634" y="1834030"/>
              <a:ext cx="861957" cy="3252740"/>
            </a:xfrm>
            <a:prstGeom prst="rect">
              <a:avLst/>
            </a:prstGeom>
          </p:spPr>
        </p:pic>
        <p:pic>
          <p:nvPicPr>
            <p:cNvPr id="21" name="Picture 20" descr="clear-oil-bottle.png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4134" y="1834030"/>
              <a:ext cx="861957" cy="3252740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02" y="6226293"/>
            <a:ext cx="1433384" cy="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1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Мегалак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162" y="1489375"/>
            <a:ext cx="9011838" cy="5368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54" y="6154529"/>
            <a:ext cx="1433384" cy="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5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Energy-Sourc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50" y="1763954"/>
            <a:ext cx="7019925" cy="4094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энергии в корме</a:t>
            </a:r>
            <a:endParaRPr lang="en-US" dirty="0"/>
          </a:p>
        </p:txBody>
      </p:sp>
      <p:pic>
        <p:nvPicPr>
          <p:cNvPr id="3" name="Picture 2" descr="batter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298" y="2120900"/>
            <a:ext cx="977701" cy="2978150"/>
          </a:xfrm>
          <a:prstGeom prst="rect">
            <a:avLst/>
          </a:prstGeom>
        </p:spPr>
      </p:pic>
      <p:pic>
        <p:nvPicPr>
          <p:cNvPr id="5" name="Picture 4" descr="batter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048" y="2120900"/>
            <a:ext cx="977701" cy="2978150"/>
          </a:xfrm>
          <a:prstGeom prst="rect">
            <a:avLst/>
          </a:prstGeom>
        </p:spPr>
      </p:pic>
      <p:pic>
        <p:nvPicPr>
          <p:cNvPr id="6" name="Picture 5" descr="batter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098" y="2120900"/>
            <a:ext cx="977701" cy="2978150"/>
          </a:xfrm>
          <a:prstGeom prst="rect">
            <a:avLst/>
          </a:prstGeom>
        </p:spPr>
      </p:pic>
      <p:pic>
        <p:nvPicPr>
          <p:cNvPr id="7" name="Picture 6" descr="batter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848" y="2120900"/>
            <a:ext cx="977701" cy="2978150"/>
          </a:xfrm>
          <a:prstGeom prst="rect">
            <a:avLst/>
          </a:prstGeom>
        </p:spPr>
      </p:pic>
      <p:pic>
        <p:nvPicPr>
          <p:cNvPr id="8" name="Picture 7" descr="batter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112" y="2120900"/>
            <a:ext cx="977701" cy="2978150"/>
          </a:xfrm>
          <a:prstGeom prst="rect">
            <a:avLst/>
          </a:prstGeom>
        </p:spPr>
      </p:pic>
      <p:pic>
        <p:nvPicPr>
          <p:cNvPr id="13" name="Picture 12" descr="battery-purp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298" y="4102270"/>
            <a:ext cx="977701" cy="838029"/>
          </a:xfrm>
          <a:prstGeom prst="rect">
            <a:avLst/>
          </a:prstGeom>
        </p:spPr>
      </p:pic>
      <p:pic>
        <p:nvPicPr>
          <p:cNvPr id="14" name="Picture 13" descr="battery-brow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048" y="4032433"/>
            <a:ext cx="977701" cy="907865"/>
          </a:xfrm>
          <a:prstGeom prst="rect">
            <a:avLst/>
          </a:prstGeom>
        </p:spPr>
      </p:pic>
      <p:pic>
        <p:nvPicPr>
          <p:cNvPr id="15" name="Picture 14" descr="battery-gree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098" y="3939318"/>
            <a:ext cx="977701" cy="1000980"/>
          </a:xfrm>
          <a:prstGeom prst="rect">
            <a:avLst/>
          </a:prstGeom>
        </p:spPr>
      </p:pic>
      <p:pic>
        <p:nvPicPr>
          <p:cNvPr id="16" name="Picture 15" descr="battery-faw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848" y="4020793"/>
            <a:ext cx="977701" cy="919505"/>
          </a:xfrm>
          <a:prstGeom prst="rect">
            <a:avLst/>
          </a:prstGeom>
        </p:spPr>
      </p:pic>
      <p:pic>
        <p:nvPicPr>
          <p:cNvPr id="17" name="Picture 16" descr="battery-megalac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112" y="2413000"/>
            <a:ext cx="977701" cy="2527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02" y="6226293"/>
            <a:ext cx="1433384" cy="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Megalac</a:t>
            </a:r>
            <a:r>
              <a:rPr lang="en-GB" dirty="0"/>
              <a:t> </a:t>
            </a:r>
            <a:r>
              <a:rPr lang="ru-RU" dirty="0"/>
              <a:t>дает энергию БЕЗ КИСЛОТЫ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8350" y="3988162"/>
            <a:ext cx="103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Меласса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5238" y="398816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FF6600"/>
                </a:solidFill>
              </a:rPr>
              <a:t>Пшеница</a:t>
            </a:r>
            <a:endParaRPr lang="en-GB" b="1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1773" y="3988162"/>
            <a:ext cx="171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Маис/кукуруза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8493" y="3996337"/>
            <a:ext cx="114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B9B309"/>
                </a:solidFill>
              </a:rPr>
              <a:t>MEGALAC</a:t>
            </a:r>
          </a:p>
        </p:txBody>
      </p:sp>
      <p:pic>
        <p:nvPicPr>
          <p:cNvPr id="3" name="Picture 2" descr="Dial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013" y="2008070"/>
            <a:ext cx="1827567" cy="1866286"/>
          </a:xfrm>
          <a:prstGeom prst="rect">
            <a:avLst/>
          </a:prstGeom>
        </p:spPr>
      </p:pic>
      <p:pic>
        <p:nvPicPr>
          <p:cNvPr id="13" name="Picture 12" descr="needle-oran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23862">
            <a:off x="4972894" y="2804381"/>
            <a:ext cx="1294558" cy="221795"/>
          </a:xfrm>
          <a:prstGeom prst="rect">
            <a:avLst/>
          </a:prstGeom>
        </p:spPr>
      </p:pic>
      <p:pic>
        <p:nvPicPr>
          <p:cNvPr id="14" name="Picture 13" descr="Dial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294" y="2008070"/>
            <a:ext cx="1827567" cy="1866286"/>
          </a:xfrm>
          <a:prstGeom prst="rect">
            <a:avLst/>
          </a:prstGeom>
        </p:spPr>
      </p:pic>
      <p:pic>
        <p:nvPicPr>
          <p:cNvPr id="15" name="Picture 14" descr="Dial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008070"/>
            <a:ext cx="1827567" cy="1866286"/>
          </a:xfrm>
          <a:prstGeom prst="rect">
            <a:avLst/>
          </a:prstGeom>
        </p:spPr>
      </p:pic>
      <p:pic>
        <p:nvPicPr>
          <p:cNvPr id="16" name="Picture 15" descr="Dial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687" y="2008070"/>
            <a:ext cx="1827567" cy="1866286"/>
          </a:xfrm>
          <a:prstGeom prst="rect">
            <a:avLst/>
          </a:prstGeom>
        </p:spPr>
      </p:pic>
      <p:pic>
        <p:nvPicPr>
          <p:cNvPr id="17" name="Picture 16" descr="needle-oran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628620">
            <a:off x="2845258" y="2804381"/>
            <a:ext cx="1294558" cy="2217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043528">
            <a:off x="718008" y="2804381"/>
            <a:ext cx="1294558" cy="2217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52004">
            <a:off x="7144208" y="2804381"/>
            <a:ext cx="1294558" cy="2217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460" y="4638549"/>
            <a:ext cx="794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bg1">
                    <a:lumMod val="50000"/>
                  </a:schemeClr>
                </a:solidFill>
              </a:rPr>
              <a:t>							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</a:rPr>
              <a:t>Тепловой стресс</a:t>
            </a:r>
            <a:endParaRPr lang="en-GB" sz="2400" b="1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400" b="1" i="1" dirty="0" err="1">
                <a:solidFill>
                  <a:schemeClr val="bg1">
                    <a:lumMod val="50000"/>
                  </a:schemeClr>
                </a:solidFill>
              </a:rPr>
              <a:t>Megalac</a:t>
            </a:r>
            <a:r>
              <a:rPr lang="en-GB" sz="24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</a:rPr>
              <a:t>является </a:t>
            </a:r>
            <a:r>
              <a:rPr lang="en-GB" sz="2400" b="1" i="1" dirty="0">
                <a:solidFill>
                  <a:schemeClr val="bg1">
                    <a:lumMod val="50000"/>
                  </a:schemeClr>
                </a:solidFill>
              </a:rPr>
              <a:t>‘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</a:rPr>
              <a:t>ПРОХЛАДНЫМ</a:t>
            </a:r>
            <a:r>
              <a:rPr lang="en-GB" sz="2400" b="1" i="1" dirty="0">
                <a:solidFill>
                  <a:schemeClr val="bg1">
                    <a:lumMod val="50000"/>
                  </a:schemeClr>
                </a:solidFill>
              </a:rPr>
              <a:t>’ 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</a:rPr>
              <a:t>ингредиентом</a:t>
            </a:r>
            <a:r>
              <a:rPr lang="en-GB" sz="2400" b="1" i="1" dirty="0">
                <a:solidFill>
                  <a:schemeClr val="bg1">
                    <a:lumMod val="50000"/>
                  </a:schemeClr>
                </a:solidFill>
              </a:rPr>
              <a:t> --- 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</a:rPr>
              <a:t>он снижает  выработку метаболического тепла</a:t>
            </a:r>
            <a:endParaRPr lang="en-GB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02" y="6226293"/>
            <a:ext cx="1433384" cy="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4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4739</TotalTime>
  <Words>1351</Words>
  <Application>Microsoft Office PowerPoint</Application>
  <PresentationFormat>Экран (4:3)</PresentationFormat>
  <Paragraphs>309</Paragraphs>
  <Slides>27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FS Clerkenwell</vt:lpstr>
      <vt:lpstr>Tahoma</vt:lpstr>
      <vt:lpstr>Wingdings</vt:lpstr>
      <vt:lpstr>Office Theme</vt:lpstr>
      <vt:lpstr>Презентация PowerPoint</vt:lpstr>
      <vt:lpstr>Volac Wilmar Feed Ingredients</vt:lpstr>
      <vt:lpstr>Why Fat?</vt:lpstr>
      <vt:lpstr>Коровам нужна сбалансированная диета</vt:lpstr>
      <vt:lpstr>Правильное количество жира является чрезвычайно важным</vt:lpstr>
      <vt:lpstr>Типичное содержание жира в корме</vt:lpstr>
      <vt:lpstr>Мегалак</vt:lpstr>
      <vt:lpstr>Источники энергии в корме</vt:lpstr>
      <vt:lpstr>Megalac дает энергию БЕЗ КИСЛОТЫ </vt:lpstr>
      <vt:lpstr>Megalac ‘V’ – другие соли кальция </vt:lpstr>
      <vt:lpstr>Megalac увеличивает надои</vt:lpstr>
      <vt:lpstr>Megalac повышает фертильность</vt:lpstr>
      <vt:lpstr>Улучшенная кондиция тела– повышенное количество зачатий</vt:lpstr>
      <vt:lpstr>Улучшенная кондиция тела– улучшенная овуляция</vt:lpstr>
      <vt:lpstr>Прогестерон – ключевой гормон для зачатия</vt:lpstr>
      <vt:lpstr>Megalac улучшает качество яйцеклетки</vt:lpstr>
      <vt:lpstr>Megalac повышает процент успешного осеменения</vt:lpstr>
      <vt:lpstr>Эдинбургский университет– Великобритания 2008</vt:lpstr>
      <vt:lpstr>Сколько давать Мегалака?</vt:lpstr>
      <vt:lpstr>Добавки с высоким содержанием C16</vt:lpstr>
      <vt:lpstr>Действие кормовой добавки с высоким содержанием C16 на показатели надоев Государственный университет Мичигана, США- 2013</vt:lpstr>
      <vt:lpstr>Действие кормовой добавки с высоким содержанием C16 на показатели надоев Государственный университет Мичигана, США- 2015</vt:lpstr>
      <vt:lpstr>Мега-жир 88</vt:lpstr>
      <vt:lpstr>Мега-жир 88 в сравнении с ‘обычными’ продуктами с высоким содержанием C16</vt:lpstr>
      <vt:lpstr>Мега-жир Экстра</vt:lpstr>
      <vt:lpstr>Презентация PowerPoint</vt:lpstr>
      <vt:lpstr>Презентация PowerPoint</vt:lpstr>
    </vt:vector>
  </TitlesOfParts>
  <Company>RLH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Studio6</dc:creator>
  <cp:lastModifiedBy>Кувшинов Владимир</cp:lastModifiedBy>
  <cp:revision>442</cp:revision>
  <dcterms:created xsi:type="dcterms:W3CDTF">2015-06-12T11:45:33Z</dcterms:created>
  <dcterms:modified xsi:type="dcterms:W3CDTF">2016-10-20T06:13:48Z</dcterms:modified>
</cp:coreProperties>
</file>